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1"/>
  </p:notesMasterIdLst>
  <p:handoutMasterIdLst>
    <p:handoutMasterId r:id="rId32"/>
  </p:handoutMasterIdLst>
  <p:sldIdLst>
    <p:sldId id="1000" r:id="rId2"/>
    <p:sldId id="947" r:id="rId3"/>
    <p:sldId id="1032" r:id="rId4"/>
    <p:sldId id="1031" r:id="rId5"/>
    <p:sldId id="1028" r:id="rId6"/>
    <p:sldId id="1029" r:id="rId7"/>
    <p:sldId id="1033" r:id="rId8"/>
    <p:sldId id="1034" r:id="rId9"/>
    <p:sldId id="1035" r:id="rId10"/>
    <p:sldId id="1036" r:id="rId11"/>
    <p:sldId id="1030" r:id="rId12"/>
    <p:sldId id="897" r:id="rId13"/>
    <p:sldId id="1037" r:id="rId14"/>
    <p:sldId id="1014" r:id="rId15"/>
    <p:sldId id="1023" r:id="rId16"/>
    <p:sldId id="898" r:id="rId17"/>
    <p:sldId id="1015" r:id="rId18"/>
    <p:sldId id="1011" r:id="rId19"/>
    <p:sldId id="1024" r:id="rId20"/>
    <p:sldId id="1012" r:id="rId21"/>
    <p:sldId id="1021" r:id="rId22"/>
    <p:sldId id="1025" r:id="rId23"/>
    <p:sldId id="999" r:id="rId24"/>
    <p:sldId id="1017" r:id="rId25"/>
    <p:sldId id="1026" r:id="rId26"/>
    <p:sldId id="1010" r:id="rId27"/>
    <p:sldId id="1016" r:id="rId28"/>
    <p:sldId id="1027" r:id="rId29"/>
    <p:sldId id="1038" r:id="rId30"/>
  </p:sldIdLst>
  <p:sldSz cx="9144000" cy="6858000" type="screen4x3"/>
  <p:notesSz cx="6858000" cy="9144000"/>
  <p:custDataLst>
    <p:tags r:id="rId3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92" autoAdjust="0"/>
    <p:restoredTop sz="92614" autoAdjust="0"/>
  </p:normalViewPr>
  <p:slideViewPr>
    <p:cSldViewPr>
      <p:cViewPr varScale="1">
        <p:scale>
          <a:sx n="79" d="100"/>
          <a:sy n="79" d="100"/>
        </p:scale>
        <p:origin x="1662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3387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5766"/>
    </p:cViewPr>
  </p:sorterViewPr>
  <p:notesViewPr>
    <p:cSldViewPr>
      <p:cViewPr varScale="1">
        <p:scale>
          <a:sx n="69" d="100"/>
          <a:sy n="69" d="100"/>
        </p:scale>
        <p:origin x="3264" y="5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29AF9-C613-4D7A-BD65-6AA708AF68B1}" type="datetimeFigureOut">
              <a:rPr lang="en-IN" smtClean="0"/>
              <a:pPr/>
              <a:t>13-10-2018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3A3DE6-275B-4ECD-A046-D02D5CE5D613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52047B-1304-4013-9548-A6ECCCDCDE32}" type="datetimeFigureOut">
              <a:rPr lang="en-US" smtClean="0"/>
              <a:pPr/>
              <a:t>10/13/2018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FA689C-7A94-4775-AB50-7BA2C61A53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16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FA689C-7A94-4775-AB50-7BA2C61A539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2358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FA689C-7A94-4775-AB50-7BA2C61A5391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0371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FA689C-7A94-4775-AB50-7BA2C61A5391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369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Attribute 1: (qualitative) </a:t>
            </a:r>
            <a:br>
              <a:rPr lang="en-US" dirty="0"/>
            </a:br>
            <a:r>
              <a:rPr lang="en-US" dirty="0"/>
              <a:t>Status of existing checking account </a:t>
            </a:r>
            <a:br>
              <a:rPr lang="en-US" dirty="0"/>
            </a:br>
            <a:r>
              <a:rPr lang="en-US" dirty="0"/>
              <a:t>A11 : ... &lt; 0 DM </a:t>
            </a:r>
            <a:br>
              <a:rPr lang="en-US" dirty="0"/>
            </a:br>
            <a:r>
              <a:rPr lang="en-US" dirty="0"/>
              <a:t>A12 : 0 &lt;= ... &lt; 200 DM </a:t>
            </a:r>
            <a:br>
              <a:rPr lang="en-US" dirty="0"/>
            </a:br>
            <a:r>
              <a:rPr lang="en-US" dirty="0"/>
              <a:t>A13 : ... &gt;= 200 DM / salary assignments for at least 1 year </a:t>
            </a:r>
            <a:br>
              <a:rPr lang="en-US" dirty="0"/>
            </a:br>
            <a:r>
              <a:rPr lang="en-US" dirty="0"/>
              <a:t>A14 : no checking account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2: (numerical) </a:t>
            </a:r>
            <a:br>
              <a:rPr lang="en-US" dirty="0"/>
            </a:br>
            <a:r>
              <a:rPr lang="en-US" dirty="0"/>
              <a:t>Duration in month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3: (qualitative) </a:t>
            </a:r>
            <a:br>
              <a:rPr lang="en-US" dirty="0"/>
            </a:br>
            <a:r>
              <a:rPr lang="en-US" dirty="0"/>
              <a:t>Credit history </a:t>
            </a:r>
            <a:br>
              <a:rPr lang="en-US" dirty="0"/>
            </a:br>
            <a:r>
              <a:rPr lang="en-US" dirty="0"/>
              <a:t>A30 : no credits taken/ all credits paid back duly </a:t>
            </a:r>
            <a:br>
              <a:rPr lang="en-US" dirty="0"/>
            </a:br>
            <a:r>
              <a:rPr lang="en-US" dirty="0"/>
              <a:t>A31 : all credits at this bank paid back duly </a:t>
            </a:r>
            <a:br>
              <a:rPr lang="en-US" dirty="0"/>
            </a:br>
            <a:r>
              <a:rPr lang="en-US" dirty="0"/>
              <a:t>A32 : existing credits paid back duly till now </a:t>
            </a:r>
            <a:br>
              <a:rPr lang="en-US" dirty="0"/>
            </a:br>
            <a:r>
              <a:rPr lang="en-US" dirty="0"/>
              <a:t>A33 : delay in paying off in the past </a:t>
            </a:r>
            <a:br>
              <a:rPr lang="en-US" dirty="0"/>
            </a:br>
            <a:r>
              <a:rPr lang="en-US" dirty="0"/>
              <a:t>A34 : critical account/ other credits existing (not at this bank)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4: (qualitative) </a:t>
            </a:r>
            <a:br>
              <a:rPr lang="en-US" dirty="0"/>
            </a:br>
            <a:r>
              <a:rPr lang="en-US" dirty="0"/>
              <a:t>Purpose </a:t>
            </a:r>
            <a:br>
              <a:rPr lang="en-US" dirty="0"/>
            </a:br>
            <a:r>
              <a:rPr lang="en-US" dirty="0"/>
              <a:t>A40 : car (new) </a:t>
            </a:r>
            <a:br>
              <a:rPr lang="en-US" dirty="0"/>
            </a:br>
            <a:r>
              <a:rPr lang="en-US" dirty="0"/>
              <a:t>A41 : car (used) </a:t>
            </a:r>
            <a:br>
              <a:rPr lang="en-US" dirty="0"/>
            </a:br>
            <a:r>
              <a:rPr lang="en-US" dirty="0"/>
              <a:t>A42 : furniture/equipment </a:t>
            </a:r>
            <a:br>
              <a:rPr lang="en-US" dirty="0"/>
            </a:br>
            <a:r>
              <a:rPr lang="en-US" dirty="0"/>
              <a:t>A43 : radio/television </a:t>
            </a:r>
            <a:br>
              <a:rPr lang="en-US" dirty="0"/>
            </a:br>
            <a:r>
              <a:rPr lang="en-US" dirty="0"/>
              <a:t>A44 : domestic appliances </a:t>
            </a:r>
            <a:br>
              <a:rPr lang="en-US" dirty="0"/>
            </a:br>
            <a:r>
              <a:rPr lang="en-US" dirty="0"/>
              <a:t>A45 : repairs </a:t>
            </a:r>
            <a:br>
              <a:rPr lang="en-US" dirty="0"/>
            </a:br>
            <a:r>
              <a:rPr lang="en-US" dirty="0"/>
              <a:t>A46 : education </a:t>
            </a:r>
            <a:br>
              <a:rPr lang="en-US" dirty="0"/>
            </a:br>
            <a:r>
              <a:rPr lang="en-US" dirty="0"/>
              <a:t>A47 : (vacation - does not exist?) </a:t>
            </a:r>
            <a:br>
              <a:rPr lang="en-US" dirty="0"/>
            </a:br>
            <a:r>
              <a:rPr lang="en-US" dirty="0"/>
              <a:t>A48 : retraining </a:t>
            </a:r>
            <a:br>
              <a:rPr lang="en-US" dirty="0"/>
            </a:br>
            <a:r>
              <a:rPr lang="en-US" dirty="0"/>
              <a:t>A49 : business </a:t>
            </a:r>
            <a:br>
              <a:rPr lang="en-US" dirty="0"/>
            </a:br>
            <a:r>
              <a:rPr lang="en-US" dirty="0"/>
              <a:t>A410 : others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5: (numerical) </a:t>
            </a:r>
            <a:br>
              <a:rPr lang="en-US" dirty="0"/>
            </a:br>
            <a:r>
              <a:rPr lang="en-US" dirty="0"/>
              <a:t>Credit amount 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Attibute</a:t>
            </a:r>
            <a:r>
              <a:rPr lang="en-US" dirty="0"/>
              <a:t> 6: (qualitative) </a:t>
            </a:r>
            <a:br>
              <a:rPr lang="en-US" dirty="0"/>
            </a:br>
            <a:r>
              <a:rPr lang="en-US" dirty="0"/>
              <a:t>Savings account/bonds </a:t>
            </a:r>
            <a:br>
              <a:rPr lang="en-US" dirty="0"/>
            </a:br>
            <a:r>
              <a:rPr lang="en-US" dirty="0"/>
              <a:t>A61 : ... &lt; 100 DM </a:t>
            </a:r>
            <a:br>
              <a:rPr lang="en-US" dirty="0"/>
            </a:br>
            <a:r>
              <a:rPr lang="en-US" dirty="0"/>
              <a:t>A62 : 100 &lt;= ... &lt; 500 DM </a:t>
            </a:r>
            <a:br>
              <a:rPr lang="en-US" dirty="0"/>
            </a:br>
            <a:r>
              <a:rPr lang="en-US" dirty="0"/>
              <a:t>A63 : 500 &lt;= ... &lt; 1000 DM </a:t>
            </a:r>
            <a:br>
              <a:rPr lang="en-US" dirty="0"/>
            </a:br>
            <a:r>
              <a:rPr lang="en-US" dirty="0"/>
              <a:t>A64 : .. &gt;= 1000 DM </a:t>
            </a:r>
            <a:br>
              <a:rPr lang="en-US" dirty="0"/>
            </a:br>
            <a:r>
              <a:rPr lang="en-US" dirty="0"/>
              <a:t>A65 : unknown/ no savings account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7: (qualitative) </a:t>
            </a:r>
            <a:br>
              <a:rPr lang="en-US" dirty="0"/>
            </a:br>
            <a:r>
              <a:rPr lang="en-US" dirty="0"/>
              <a:t>Present employment since </a:t>
            </a:r>
            <a:br>
              <a:rPr lang="en-US" dirty="0"/>
            </a:br>
            <a:r>
              <a:rPr lang="en-US" dirty="0"/>
              <a:t>A71 : unemployed </a:t>
            </a:r>
            <a:br>
              <a:rPr lang="en-US" dirty="0"/>
            </a:br>
            <a:r>
              <a:rPr lang="en-US" dirty="0"/>
              <a:t>A72 : ... &lt; 1 year </a:t>
            </a:r>
            <a:br>
              <a:rPr lang="en-US" dirty="0"/>
            </a:br>
            <a:r>
              <a:rPr lang="en-US" dirty="0"/>
              <a:t>A73 : 1 &lt;= ... &lt; 4 years </a:t>
            </a:r>
            <a:br>
              <a:rPr lang="en-US" dirty="0"/>
            </a:br>
            <a:r>
              <a:rPr lang="en-US" dirty="0"/>
              <a:t>A74 : 4 &lt;= ... &lt; 7 years </a:t>
            </a:r>
            <a:br>
              <a:rPr lang="en-US" dirty="0"/>
            </a:br>
            <a:r>
              <a:rPr lang="en-US" dirty="0"/>
              <a:t>A75 : .. &gt;= 7 years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8: (numerical) </a:t>
            </a:r>
            <a:br>
              <a:rPr lang="en-US" dirty="0"/>
            </a:br>
            <a:r>
              <a:rPr lang="en-US" dirty="0"/>
              <a:t>Installment rate in percentage of disposable income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9: (qualitative) </a:t>
            </a:r>
            <a:br>
              <a:rPr lang="en-US" dirty="0"/>
            </a:br>
            <a:r>
              <a:rPr lang="en-US" dirty="0"/>
              <a:t>Personal status and sex </a:t>
            </a:r>
            <a:br>
              <a:rPr lang="en-US" dirty="0"/>
            </a:br>
            <a:r>
              <a:rPr lang="en-US" dirty="0"/>
              <a:t>A91 : male : divorced/separated </a:t>
            </a:r>
            <a:br>
              <a:rPr lang="en-US" dirty="0"/>
            </a:br>
            <a:r>
              <a:rPr lang="en-US" dirty="0"/>
              <a:t>A92 : female : divorced/separated/married </a:t>
            </a:r>
            <a:br>
              <a:rPr lang="en-US" dirty="0"/>
            </a:br>
            <a:r>
              <a:rPr lang="en-US" dirty="0"/>
              <a:t>A93 : male : single </a:t>
            </a:r>
            <a:br>
              <a:rPr lang="en-US" dirty="0"/>
            </a:br>
            <a:r>
              <a:rPr lang="en-US" dirty="0"/>
              <a:t>A94 : male : married/widowed </a:t>
            </a:r>
            <a:br>
              <a:rPr lang="en-US" dirty="0"/>
            </a:br>
            <a:r>
              <a:rPr lang="en-US" dirty="0"/>
              <a:t>A95 : female : single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10: (qualitative) </a:t>
            </a:r>
            <a:br>
              <a:rPr lang="en-US" dirty="0"/>
            </a:br>
            <a:r>
              <a:rPr lang="en-US" dirty="0"/>
              <a:t>Other debtors / guarantors </a:t>
            </a:r>
            <a:br>
              <a:rPr lang="en-US" dirty="0"/>
            </a:br>
            <a:r>
              <a:rPr lang="en-US" dirty="0"/>
              <a:t>A101 : none </a:t>
            </a:r>
            <a:br>
              <a:rPr lang="en-US" dirty="0"/>
            </a:br>
            <a:r>
              <a:rPr lang="en-US" dirty="0"/>
              <a:t>A102 : co-applicant </a:t>
            </a:r>
            <a:br>
              <a:rPr lang="en-US" dirty="0"/>
            </a:br>
            <a:r>
              <a:rPr lang="en-US" dirty="0"/>
              <a:t>A103 : guarantor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11: (numerical) </a:t>
            </a:r>
            <a:br>
              <a:rPr lang="en-US" dirty="0"/>
            </a:br>
            <a:r>
              <a:rPr lang="en-US" dirty="0"/>
              <a:t>Present residence since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12: (qualitative) </a:t>
            </a:r>
            <a:br>
              <a:rPr lang="en-US" dirty="0"/>
            </a:br>
            <a:r>
              <a:rPr lang="en-US" dirty="0"/>
              <a:t>Property </a:t>
            </a:r>
            <a:br>
              <a:rPr lang="en-US" dirty="0"/>
            </a:br>
            <a:r>
              <a:rPr lang="en-US" dirty="0"/>
              <a:t>A121 : real estate </a:t>
            </a:r>
            <a:br>
              <a:rPr lang="en-US" dirty="0"/>
            </a:br>
            <a:r>
              <a:rPr lang="en-US" dirty="0"/>
              <a:t>A122 : if not A121 : building society savings agreement/ life insurance </a:t>
            </a:r>
            <a:br>
              <a:rPr lang="en-US" dirty="0"/>
            </a:br>
            <a:r>
              <a:rPr lang="en-US" dirty="0"/>
              <a:t>A123 : if not A121/A122 : car or other, not in attribute 6 </a:t>
            </a:r>
            <a:br>
              <a:rPr lang="en-US" dirty="0"/>
            </a:br>
            <a:r>
              <a:rPr lang="en-US" dirty="0"/>
              <a:t>A124 : unknown / no property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13: (numerical) </a:t>
            </a:r>
            <a:br>
              <a:rPr lang="en-US" dirty="0"/>
            </a:br>
            <a:r>
              <a:rPr lang="en-US" dirty="0"/>
              <a:t>Age in years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14: (qualitative) </a:t>
            </a:r>
            <a:br>
              <a:rPr lang="en-US" dirty="0"/>
            </a:br>
            <a:r>
              <a:rPr lang="en-US" dirty="0"/>
              <a:t>Other installment plans </a:t>
            </a:r>
            <a:br>
              <a:rPr lang="en-US" dirty="0"/>
            </a:br>
            <a:r>
              <a:rPr lang="en-US" dirty="0"/>
              <a:t>A141 : bank </a:t>
            </a:r>
            <a:br>
              <a:rPr lang="en-US" dirty="0"/>
            </a:br>
            <a:r>
              <a:rPr lang="en-US" dirty="0"/>
              <a:t>A142 : stores </a:t>
            </a:r>
            <a:br>
              <a:rPr lang="en-US" dirty="0"/>
            </a:br>
            <a:r>
              <a:rPr lang="en-US" dirty="0"/>
              <a:t>A143 : none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15: (qualitative) </a:t>
            </a:r>
            <a:br>
              <a:rPr lang="en-US" dirty="0"/>
            </a:br>
            <a:r>
              <a:rPr lang="en-US" dirty="0"/>
              <a:t>Housing </a:t>
            </a:r>
            <a:br>
              <a:rPr lang="en-US" dirty="0"/>
            </a:br>
            <a:r>
              <a:rPr lang="en-US" dirty="0"/>
              <a:t>A151 : rent </a:t>
            </a:r>
            <a:br>
              <a:rPr lang="en-US" dirty="0"/>
            </a:br>
            <a:r>
              <a:rPr lang="en-US" dirty="0"/>
              <a:t>A152 : own </a:t>
            </a:r>
            <a:br>
              <a:rPr lang="en-US" dirty="0"/>
            </a:br>
            <a:r>
              <a:rPr lang="en-US" dirty="0"/>
              <a:t>A153 : for free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16: (numerical) </a:t>
            </a:r>
            <a:br>
              <a:rPr lang="en-US" dirty="0"/>
            </a:br>
            <a:r>
              <a:rPr lang="en-US" dirty="0"/>
              <a:t>Number of existing credits at this bank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17: (qualitative) </a:t>
            </a:r>
            <a:br>
              <a:rPr lang="en-US" dirty="0"/>
            </a:br>
            <a:r>
              <a:rPr lang="en-US" dirty="0"/>
              <a:t>Job </a:t>
            </a:r>
            <a:br>
              <a:rPr lang="en-US" dirty="0"/>
            </a:br>
            <a:r>
              <a:rPr lang="en-US" dirty="0"/>
              <a:t>A171 : unemployed/ unskilled - non-resident </a:t>
            </a:r>
            <a:br>
              <a:rPr lang="en-US" dirty="0"/>
            </a:br>
            <a:r>
              <a:rPr lang="en-US" dirty="0"/>
              <a:t>A172 : unskilled - resident </a:t>
            </a:r>
            <a:br>
              <a:rPr lang="en-US" dirty="0"/>
            </a:br>
            <a:r>
              <a:rPr lang="en-US" dirty="0"/>
              <a:t>A173 : skilled employee / official </a:t>
            </a:r>
            <a:br>
              <a:rPr lang="en-US" dirty="0"/>
            </a:br>
            <a:r>
              <a:rPr lang="en-US" dirty="0"/>
              <a:t>A174 : management/ self-employed/ </a:t>
            </a:r>
            <a:br>
              <a:rPr lang="en-US" dirty="0"/>
            </a:br>
            <a:r>
              <a:rPr lang="en-US" dirty="0"/>
              <a:t>highly qualified employee/ officer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18: (numerical) </a:t>
            </a:r>
            <a:br>
              <a:rPr lang="en-US" dirty="0"/>
            </a:br>
            <a:r>
              <a:rPr lang="en-US" dirty="0"/>
              <a:t>Number of people being liable to provide maintenance for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19: (qualitative) </a:t>
            </a:r>
            <a:br>
              <a:rPr lang="en-US" dirty="0"/>
            </a:br>
            <a:r>
              <a:rPr lang="en-US" dirty="0"/>
              <a:t>Telephone </a:t>
            </a:r>
            <a:br>
              <a:rPr lang="en-US" dirty="0"/>
            </a:br>
            <a:r>
              <a:rPr lang="en-US" dirty="0"/>
              <a:t>A191 : none </a:t>
            </a:r>
            <a:br>
              <a:rPr lang="en-US" dirty="0"/>
            </a:br>
            <a:r>
              <a:rPr lang="en-US" dirty="0"/>
              <a:t>A192 : yes, registered under the customers name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20: (qualitative) </a:t>
            </a:r>
            <a:br>
              <a:rPr lang="en-US" dirty="0"/>
            </a:br>
            <a:r>
              <a:rPr lang="en-US" dirty="0"/>
              <a:t>foreign worker </a:t>
            </a:r>
            <a:br>
              <a:rPr lang="en-US" dirty="0"/>
            </a:br>
            <a:r>
              <a:rPr lang="en-US" dirty="0"/>
              <a:t>A201 : yes </a:t>
            </a:r>
            <a:br>
              <a:rPr lang="en-US" dirty="0"/>
            </a:br>
            <a:r>
              <a:rPr lang="en-US" dirty="0"/>
              <a:t>A202 : no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FA689C-7A94-4775-AB50-7BA2C61A5391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83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FA689C-7A94-4775-AB50-7BA2C61A5391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1460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Attribute 1: (qualitative) </a:t>
            </a:r>
            <a:br>
              <a:rPr lang="en-US" dirty="0"/>
            </a:br>
            <a:r>
              <a:rPr lang="en-US" dirty="0"/>
              <a:t>Status of existing checking account </a:t>
            </a:r>
            <a:br>
              <a:rPr lang="en-US" dirty="0"/>
            </a:br>
            <a:r>
              <a:rPr lang="en-US" dirty="0"/>
              <a:t>A11 : ... &lt; 0 DM </a:t>
            </a:r>
            <a:br>
              <a:rPr lang="en-US" dirty="0"/>
            </a:br>
            <a:r>
              <a:rPr lang="en-US" dirty="0"/>
              <a:t>A12 : 0 &lt;= ... &lt; 200 DM </a:t>
            </a:r>
            <a:br>
              <a:rPr lang="en-US" dirty="0"/>
            </a:br>
            <a:r>
              <a:rPr lang="en-US" dirty="0"/>
              <a:t>A13 : ... &gt;= 200 DM / salary assignments for at least 1 year </a:t>
            </a:r>
            <a:br>
              <a:rPr lang="en-US" dirty="0"/>
            </a:br>
            <a:r>
              <a:rPr lang="en-US" dirty="0"/>
              <a:t>A14 : no checking account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2: (numerical) </a:t>
            </a:r>
            <a:br>
              <a:rPr lang="en-US" dirty="0"/>
            </a:br>
            <a:r>
              <a:rPr lang="en-US" dirty="0"/>
              <a:t>Duration in month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3: (qualitative) </a:t>
            </a:r>
            <a:br>
              <a:rPr lang="en-US" dirty="0"/>
            </a:br>
            <a:r>
              <a:rPr lang="en-US" dirty="0"/>
              <a:t>Credit history </a:t>
            </a:r>
            <a:br>
              <a:rPr lang="en-US" dirty="0"/>
            </a:br>
            <a:r>
              <a:rPr lang="en-US" dirty="0"/>
              <a:t>A30 : no credits taken/ all credits paid back duly </a:t>
            </a:r>
            <a:br>
              <a:rPr lang="en-US" dirty="0"/>
            </a:br>
            <a:r>
              <a:rPr lang="en-US" dirty="0"/>
              <a:t>A31 : all credits at this bank paid back duly </a:t>
            </a:r>
            <a:br>
              <a:rPr lang="en-US" dirty="0"/>
            </a:br>
            <a:r>
              <a:rPr lang="en-US" dirty="0"/>
              <a:t>A32 : existing credits paid back duly till now </a:t>
            </a:r>
            <a:br>
              <a:rPr lang="en-US" dirty="0"/>
            </a:br>
            <a:r>
              <a:rPr lang="en-US" dirty="0"/>
              <a:t>A33 : delay in paying off in the past </a:t>
            </a:r>
            <a:br>
              <a:rPr lang="en-US" dirty="0"/>
            </a:br>
            <a:r>
              <a:rPr lang="en-US" dirty="0"/>
              <a:t>A34 : critical account/ other credits existing (not at this bank)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4: (qualitative) </a:t>
            </a:r>
            <a:br>
              <a:rPr lang="en-US" dirty="0"/>
            </a:br>
            <a:r>
              <a:rPr lang="en-US" dirty="0"/>
              <a:t>Purpose </a:t>
            </a:r>
            <a:br>
              <a:rPr lang="en-US" dirty="0"/>
            </a:br>
            <a:r>
              <a:rPr lang="en-US" dirty="0"/>
              <a:t>A40 : car (new) </a:t>
            </a:r>
            <a:br>
              <a:rPr lang="en-US" dirty="0"/>
            </a:br>
            <a:r>
              <a:rPr lang="en-US" dirty="0"/>
              <a:t>A41 : car (used) </a:t>
            </a:r>
            <a:br>
              <a:rPr lang="en-US" dirty="0"/>
            </a:br>
            <a:r>
              <a:rPr lang="en-US" dirty="0"/>
              <a:t>A42 : furniture/equipment </a:t>
            </a:r>
            <a:br>
              <a:rPr lang="en-US" dirty="0"/>
            </a:br>
            <a:r>
              <a:rPr lang="en-US" dirty="0"/>
              <a:t>A43 : radio/television </a:t>
            </a:r>
            <a:br>
              <a:rPr lang="en-US" dirty="0"/>
            </a:br>
            <a:r>
              <a:rPr lang="en-US" dirty="0"/>
              <a:t>A44 : domestic appliances </a:t>
            </a:r>
            <a:br>
              <a:rPr lang="en-US" dirty="0"/>
            </a:br>
            <a:r>
              <a:rPr lang="en-US" dirty="0"/>
              <a:t>A45 : repairs </a:t>
            </a:r>
            <a:br>
              <a:rPr lang="en-US" dirty="0"/>
            </a:br>
            <a:r>
              <a:rPr lang="en-US" dirty="0"/>
              <a:t>A46 : education </a:t>
            </a:r>
            <a:br>
              <a:rPr lang="en-US" dirty="0"/>
            </a:br>
            <a:r>
              <a:rPr lang="en-US" dirty="0"/>
              <a:t>A47 : (vacation - does not exist?) </a:t>
            </a:r>
            <a:br>
              <a:rPr lang="en-US" dirty="0"/>
            </a:br>
            <a:r>
              <a:rPr lang="en-US" dirty="0"/>
              <a:t>A48 : retraining </a:t>
            </a:r>
            <a:br>
              <a:rPr lang="en-US" dirty="0"/>
            </a:br>
            <a:r>
              <a:rPr lang="en-US" dirty="0"/>
              <a:t>A49 : business </a:t>
            </a:r>
            <a:br>
              <a:rPr lang="en-US" dirty="0"/>
            </a:br>
            <a:r>
              <a:rPr lang="en-US" dirty="0"/>
              <a:t>A410 : others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5: (numerical) </a:t>
            </a:r>
            <a:br>
              <a:rPr lang="en-US" dirty="0"/>
            </a:br>
            <a:r>
              <a:rPr lang="en-US" dirty="0"/>
              <a:t>Credit amount 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Attibute</a:t>
            </a:r>
            <a:r>
              <a:rPr lang="en-US" dirty="0"/>
              <a:t> 6: (qualitative) </a:t>
            </a:r>
            <a:br>
              <a:rPr lang="en-US" dirty="0"/>
            </a:br>
            <a:r>
              <a:rPr lang="en-US" dirty="0"/>
              <a:t>Savings account/bonds </a:t>
            </a:r>
            <a:br>
              <a:rPr lang="en-US" dirty="0"/>
            </a:br>
            <a:r>
              <a:rPr lang="en-US" dirty="0"/>
              <a:t>A61 : ... &lt; 100 DM </a:t>
            </a:r>
            <a:br>
              <a:rPr lang="en-US" dirty="0"/>
            </a:br>
            <a:r>
              <a:rPr lang="en-US" dirty="0"/>
              <a:t>A62 : 100 &lt;= ... &lt; 500 DM </a:t>
            </a:r>
            <a:br>
              <a:rPr lang="en-US" dirty="0"/>
            </a:br>
            <a:r>
              <a:rPr lang="en-US" dirty="0"/>
              <a:t>A63 : 500 &lt;= ... &lt; 1000 DM </a:t>
            </a:r>
            <a:br>
              <a:rPr lang="en-US" dirty="0"/>
            </a:br>
            <a:r>
              <a:rPr lang="en-US" dirty="0"/>
              <a:t>A64 : .. &gt;= 1000 DM </a:t>
            </a:r>
            <a:br>
              <a:rPr lang="en-US" dirty="0"/>
            </a:br>
            <a:r>
              <a:rPr lang="en-US" dirty="0"/>
              <a:t>A65 : unknown/ no savings account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7: (qualitative) </a:t>
            </a:r>
            <a:br>
              <a:rPr lang="en-US" dirty="0"/>
            </a:br>
            <a:r>
              <a:rPr lang="en-US" dirty="0"/>
              <a:t>Present employment since </a:t>
            </a:r>
            <a:br>
              <a:rPr lang="en-US" dirty="0"/>
            </a:br>
            <a:r>
              <a:rPr lang="en-US" dirty="0"/>
              <a:t>A71 : unemployed </a:t>
            </a:r>
            <a:br>
              <a:rPr lang="en-US" dirty="0"/>
            </a:br>
            <a:r>
              <a:rPr lang="en-US" dirty="0"/>
              <a:t>A72 : ... &lt; 1 year </a:t>
            </a:r>
            <a:br>
              <a:rPr lang="en-US" dirty="0"/>
            </a:br>
            <a:r>
              <a:rPr lang="en-US" dirty="0"/>
              <a:t>A73 : 1 &lt;= ... &lt; 4 years </a:t>
            </a:r>
            <a:br>
              <a:rPr lang="en-US" dirty="0"/>
            </a:br>
            <a:r>
              <a:rPr lang="en-US" dirty="0"/>
              <a:t>A74 : 4 &lt;= ... &lt; 7 years </a:t>
            </a:r>
            <a:br>
              <a:rPr lang="en-US" dirty="0"/>
            </a:br>
            <a:r>
              <a:rPr lang="en-US" dirty="0"/>
              <a:t>A75 : .. &gt;= 7 years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8: (numerical) </a:t>
            </a:r>
            <a:br>
              <a:rPr lang="en-US" dirty="0"/>
            </a:br>
            <a:r>
              <a:rPr lang="en-US" dirty="0"/>
              <a:t>Installment rate in percentage of disposable income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9: (qualitative) </a:t>
            </a:r>
            <a:br>
              <a:rPr lang="en-US" dirty="0"/>
            </a:br>
            <a:r>
              <a:rPr lang="en-US" dirty="0"/>
              <a:t>Personal status and sex </a:t>
            </a:r>
            <a:br>
              <a:rPr lang="en-US" dirty="0"/>
            </a:br>
            <a:r>
              <a:rPr lang="en-US" dirty="0"/>
              <a:t>A91 : male : divorced/separated </a:t>
            </a:r>
            <a:br>
              <a:rPr lang="en-US" dirty="0"/>
            </a:br>
            <a:r>
              <a:rPr lang="en-US" dirty="0"/>
              <a:t>A92 : female : divorced/separated/married </a:t>
            </a:r>
            <a:br>
              <a:rPr lang="en-US" dirty="0"/>
            </a:br>
            <a:r>
              <a:rPr lang="en-US" dirty="0"/>
              <a:t>A93 : male : single </a:t>
            </a:r>
            <a:br>
              <a:rPr lang="en-US" dirty="0"/>
            </a:br>
            <a:r>
              <a:rPr lang="en-US" dirty="0"/>
              <a:t>A94 : male : married/widowed </a:t>
            </a:r>
            <a:br>
              <a:rPr lang="en-US" dirty="0"/>
            </a:br>
            <a:r>
              <a:rPr lang="en-US" dirty="0"/>
              <a:t>A95 : female : single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10: (qualitative) </a:t>
            </a:r>
            <a:br>
              <a:rPr lang="en-US" dirty="0"/>
            </a:br>
            <a:r>
              <a:rPr lang="en-US" dirty="0"/>
              <a:t>Other debtors / guarantors </a:t>
            </a:r>
            <a:br>
              <a:rPr lang="en-US" dirty="0"/>
            </a:br>
            <a:r>
              <a:rPr lang="en-US" dirty="0"/>
              <a:t>A101 : none </a:t>
            </a:r>
            <a:br>
              <a:rPr lang="en-US" dirty="0"/>
            </a:br>
            <a:r>
              <a:rPr lang="en-US" dirty="0"/>
              <a:t>A102 : co-applicant </a:t>
            </a:r>
            <a:br>
              <a:rPr lang="en-US" dirty="0"/>
            </a:br>
            <a:r>
              <a:rPr lang="en-US" dirty="0"/>
              <a:t>A103 : guarantor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11: (numerical) </a:t>
            </a:r>
            <a:br>
              <a:rPr lang="en-US" dirty="0"/>
            </a:br>
            <a:r>
              <a:rPr lang="en-US" dirty="0"/>
              <a:t>Present residence since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12: (qualitative) </a:t>
            </a:r>
            <a:br>
              <a:rPr lang="en-US" dirty="0"/>
            </a:br>
            <a:r>
              <a:rPr lang="en-US" dirty="0"/>
              <a:t>Property </a:t>
            </a:r>
            <a:br>
              <a:rPr lang="en-US" dirty="0"/>
            </a:br>
            <a:r>
              <a:rPr lang="en-US" dirty="0"/>
              <a:t>A121 : real estate </a:t>
            </a:r>
            <a:br>
              <a:rPr lang="en-US" dirty="0"/>
            </a:br>
            <a:r>
              <a:rPr lang="en-US" dirty="0"/>
              <a:t>A122 : if not A121 : building society savings agreement/ life insurance </a:t>
            </a:r>
            <a:br>
              <a:rPr lang="en-US" dirty="0"/>
            </a:br>
            <a:r>
              <a:rPr lang="en-US" dirty="0"/>
              <a:t>A123 : if not A121/A122 : car or other, not in attribute 6 </a:t>
            </a:r>
            <a:br>
              <a:rPr lang="en-US" dirty="0"/>
            </a:br>
            <a:r>
              <a:rPr lang="en-US" dirty="0"/>
              <a:t>A124 : unknown / no property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13: (numerical) </a:t>
            </a:r>
            <a:br>
              <a:rPr lang="en-US" dirty="0"/>
            </a:br>
            <a:r>
              <a:rPr lang="en-US" dirty="0"/>
              <a:t>Age in years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14: (qualitative) </a:t>
            </a:r>
            <a:br>
              <a:rPr lang="en-US" dirty="0"/>
            </a:br>
            <a:r>
              <a:rPr lang="en-US" dirty="0"/>
              <a:t>Other installment plans </a:t>
            </a:r>
            <a:br>
              <a:rPr lang="en-US" dirty="0"/>
            </a:br>
            <a:r>
              <a:rPr lang="en-US" dirty="0"/>
              <a:t>A141 : bank </a:t>
            </a:r>
            <a:br>
              <a:rPr lang="en-US" dirty="0"/>
            </a:br>
            <a:r>
              <a:rPr lang="en-US" dirty="0"/>
              <a:t>A142 : stores </a:t>
            </a:r>
            <a:br>
              <a:rPr lang="en-US" dirty="0"/>
            </a:br>
            <a:r>
              <a:rPr lang="en-US" dirty="0"/>
              <a:t>A143 : none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15: (qualitative) </a:t>
            </a:r>
            <a:br>
              <a:rPr lang="en-US" dirty="0"/>
            </a:br>
            <a:r>
              <a:rPr lang="en-US" dirty="0"/>
              <a:t>Housing </a:t>
            </a:r>
            <a:br>
              <a:rPr lang="en-US" dirty="0"/>
            </a:br>
            <a:r>
              <a:rPr lang="en-US" dirty="0"/>
              <a:t>A151 : rent </a:t>
            </a:r>
            <a:br>
              <a:rPr lang="en-US" dirty="0"/>
            </a:br>
            <a:r>
              <a:rPr lang="en-US" dirty="0"/>
              <a:t>A152 : own </a:t>
            </a:r>
            <a:br>
              <a:rPr lang="en-US" dirty="0"/>
            </a:br>
            <a:r>
              <a:rPr lang="en-US" dirty="0"/>
              <a:t>A153 : for free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16: (numerical) </a:t>
            </a:r>
            <a:br>
              <a:rPr lang="en-US" dirty="0"/>
            </a:br>
            <a:r>
              <a:rPr lang="en-US" dirty="0"/>
              <a:t>Number of existing credits at this bank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17: (qualitative) </a:t>
            </a:r>
            <a:br>
              <a:rPr lang="en-US" dirty="0"/>
            </a:br>
            <a:r>
              <a:rPr lang="en-US" dirty="0"/>
              <a:t>Job </a:t>
            </a:r>
            <a:br>
              <a:rPr lang="en-US" dirty="0"/>
            </a:br>
            <a:r>
              <a:rPr lang="en-US" dirty="0"/>
              <a:t>A171 : unemployed/ unskilled - non-resident </a:t>
            </a:r>
            <a:br>
              <a:rPr lang="en-US" dirty="0"/>
            </a:br>
            <a:r>
              <a:rPr lang="en-US" dirty="0"/>
              <a:t>A172 : unskilled - resident </a:t>
            </a:r>
            <a:br>
              <a:rPr lang="en-US" dirty="0"/>
            </a:br>
            <a:r>
              <a:rPr lang="en-US" dirty="0"/>
              <a:t>A173 : skilled employee / official </a:t>
            </a:r>
            <a:br>
              <a:rPr lang="en-US" dirty="0"/>
            </a:br>
            <a:r>
              <a:rPr lang="en-US" dirty="0"/>
              <a:t>A174 : management/ self-employed/ </a:t>
            </a:r>
            <a:br>
              <a:rPr lang="en-US" dirty="0"/>
            </a:br>
            <a:r>
              <a:rPr lang="en-US" dirty="0"/>
              <a:t>highly qualified employee/ officer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18: (numerical) </a:t>
            </a:r>
            <a:br>
              <a:rPr lang="en-US" dirty="0"/>
            </a:br>
            <a:r>
              <a:rPr lang="en-US" dirty="0"/>
              <a:t>Number of people being liable to provide maintenance for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19: (qualitative) </a:t>
            </a:r>
            <a:br>
              <a:rPr lang="en-US" dirty="0"/>
            </a:br>
            <a:r>
              <a:rPr lang="en-US" dirty="0"/>
              <a:t>Telephone </a:t>
            </a:r>
            <a:br>
              <a:rPr lang="en-US" dirty="0"/>
            </a:br>
            <a:r>
              <a:rPr lang="en-US" dirty="0"/>
              <a:t>A191 : none </a:t>
            </a:r>
            <a:br>
              <a:rPr lang="en-US" dirty="0"/>
            </a:br>
            <a:r>
              <a:rPr lang="en-US" dirty="0"/>
              <a:t>A192 : yes, registered under the customers name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20: (qualitative) </a:t>
            </a:r>
            <a:br>
              <a:rPr lang="en-US" dirty="0"/>
            </a:br>
            <a:r>
              <a:rPr lang="en-US" dirty="0"/>
              <a:t>foreign worker </a:t>
            </a:r>
            <a:br>
              <a:rPr lang="en-US" dirty="0"/>
            </a:br>
            <a:r>
              <a:rPr lang="en-US" dirty="0"/>
              <a:t>A201 : yes </a:t>
            </a:r>
            <a:br>
              <a:rPr lang="en-US" dirty="0"/>
            </a:br>
            <a:r>
              <a:rPr lang="en-US" dirty="0"/>
              <a:t>A202 : no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FA689C-7A94-4775-AB50-7BA2C61A5391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544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FA689C-7A94-4775-AB50-7BA2C61A5391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2258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FA689C-7A94-4775-AB50-7BA2C61A5391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659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Attribute 1: (qualitative) </a:t>
            </a:r>
            <a:br>
              <a:rPr lang="en-US" dirty="0"/>
            </a:br>
            <a:r>
              <a:rPr lang="en-US" dirty="0"/>
              <a:t>Status of existing checking account </a:t>
            </a:r>
            <a:br>
              <a:rPr lang="en-US" dirty="0"/>
            </a:br>
            <a:r>
              <a:rPr lang="en-US" dirty="0"/>
              <a:t>A11 : ... &lt; 0 DM </a:t>
            </a:r>
            <a:br>
              <a:rPr lang="en-US" dirty="0"/>
            </a:br>
            <a:r>
              <a:rPr lang="en-US" dirty="0"/>
              <a:t>A12 : 0 &lt;= ... &lt; 200 DM </a:t>
            </a:r>
            <a:br>
              <a:rPr lang="en-US" dirty="0"/>
            </a:br>
            <a:r>
              <a:rPr lang="en-US" dirty="0"/>
              <a:t>A13 : ... &gt;= 200 DM / salary assignments for at least 1 year </a:t>
            </a:r>
            <a:br>
              <a:rPr lang="en-US" dirty="0"/>
            </a:br>
            <a:r>
              <a:rPr lang="en-US" dirty="0"/>
              <a:t>A14 : no checking account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2: (numerical) </a:t>
            </a:r>
            <a:br>
              <a:rPr lang="en-US" dirty="0"/>
            </a:br>
            <a:r>
              <a:rPr lang="en-US" dirty="0"/>
              <a:t>Duration in month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3: (qualitative) </a:t>
            </a:r>
            <a:br>
              <a:rPr lang="en-US" dirty="0"/>
            </a:br>
            <a:r>
              <a:rPr lang="en-US" dirty="0"/>
              <a:t>Credit history </a:t>
            </a:r>
            <a:br>
              <a:rPr lang="en-US" dirty="0"/>
            </a:br>
            <a:r>
              <a:rPr lang="en-US" dirty="0"/>
              <a:t>A30 : no credits taken/ all credits paid back duly </a:t>
            </a:r>
            <a:br>
              <a:rPr lang="en-US" dirty="0"/>
            </a:br>
            <a:r>
              <a:rPr lang="en-US" dirty="0"/>
              <a:t>A31 : all credits at this bank paid back duly </a:t>
            </a:r>
            <a:br>
              <a:rPr lang="en-US" dirty="0"/>
            </a:br>
            <a:r>
              <a:rPr lang="en-US" dirty="0"/>
              <a:t>A32 : existing credits paid back duly till now </a:t>
            </a:r>
            <a:br>
              <a:rPr lang="en-US" dirty="0"/>
            </a:br>
            <a:r>
              <a:rPr lang="en-US" dirty="0"/>
              <a:t>A33 : delay in paying off in the past </a:t>
            </a:r>
            <a:br>
              <a:rPr lang="en-US" dirty="0"/>
            </a:br>
            <a:r>
              <a:rPr lang="en-US" dirty="0"/>
              <a:t>A34 : critical account/ other credits existing (not at this bank)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4: (qualitative) </a:t>
            </a:r>
            <a:br>
              <a:rPr lang="en-US" dirty="0"/>
            </a:br>
            <a:r>
              <a:rPr lang="en-US" dirty="0"/>
              <a:t>Purpose </a:t>
            </a:r>
            <a:br>
              <a:rPr lang="en-US" dirty="0"/>
            </a:br>
            <a:r>
              <a:rPr lang="en-US" dirty="0"/>
              <a:t>A40 : car (new) </a:t>
            </a:r>
            <a:br>
              <a:rPr lang="en-US" dirty="0"/>
            </a:br>
            <a:r>
              <a:rPr lang="en-US" dirty="0"/>
              <a:t>A41 : car (used) </a:t>
            </a:r>
            <a:br>
              <a:rPr lang="en-US" dirty="0"/>
            </a:br>
            <a:r>
              <a:rPr lang="en-US" dirty="0"/>
              <a:t>A42 : furniture/equipment </a:t>
            </a:r>
            <a:br>
              <a:rPr lang="en-US" dirty="0"/>
            </a:br>
            <a:r>
              <a:rPr lang="en-US" dirty="0"/>
              <a:t>A43 : radio/television </a:t>
            </a:r>
            <a:br>
              <a:rPr lang="en-US" dirty="0"/>
            </a:br>
            <a:r>
              <a:rPr lang="en-US" dirty="0"/>
              <a:t>A44 : domestic appliances </a:t>
            </a:r>
            <a:br>
              <a:rPr lang="en-US" dirty="0"/>
            </a:br>
            <a:r>
              <a:rPr lang="en-US" dirty="0"/>
              <a:t>A45 : repairs </a:t>
            </a:r>
            <a:br>
              <a:rPr lang="en-US" dirty="0"/>
            </a:br>
            <a:r>
              <a:rPr lang="en-US" dirty="0"/>
              <a:t>A46 : education </a:t>
            </a:r>
            <a:br>
              <a:rPr lang="en-US" dirty="0"/>
            </a:br>
            <a:r>
              <a:rPr lang="en-US" dirty="0"/>
              <a:t>A47 : (vacation - does not exist?) </a:t>
            </a:r>
            <a:br>
              <a:rPr lang="en-US" dirty="0"/>
            </a:br>
            <a:r>
              <a:rPr lang="en-US" dirty="0"/>
              <a:t>A48 : retraining </a:t>
            </a:r>
            <a:br>
              <a:rPr lang="en-US" dirty="0"/>
            </a:br>
            <a:r>
              <a:rPr lang="en-US" dirty="0"/>
              <a:t>A49 : business </a:t>
            </a:r>
            <a:br>
              <a:rPr lang="en-US" dirty="0"/>
            </a:br>
            <a:r>
              <a:rPr lang="en-US" dirty="0"/>
              <a:t>A410 : others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5: (numerical) </a:t>
            </a:r>
            <a:br>
              <a:rPr lang="en-US" dirty="0"/>
            </a:br>
            <a:r>
              <a:rPr lang="en-US" dirty="0"/>
              <a:t>Credit amount 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Attibute</a:t>
            </a:r>
            <a:r>
              <a:rPr lang="en-US" dirty="0"/>
              <a:t> 6: (qualitative) </a:t>
            </a:r>
            <a:br>
              <a:rPr lang="en-US" dirty="0"/>
            </a:br>
            <a:r>
              <a:rPr lang="en-US" dirty="0"/>
              <a:t>Savings account/bonds </a:t>
            </a:r>
            <a:br>
              <a:rPr lang="en-US" dirty="0"/>
            </a:br>
            <a:r>
              <a:rPr lang="en-US" dirty="0"/>
              <a:t>A61 : ... &lt; 100 DM </a:t>
            </a:r>
            <a:br>
              <a:rPr lang="en-US" dirty="0"/>
            </a:br>
            <a:r>
              <a:rPr lang="en-US" dirty="0"/>
              <a:t>A62 : 100 &lt;= ... &lt; 500 DM </a:t>
            </a:r>
            <a:br>
              <a:rPr lang="en-US" dirty="0"/>
            </a:br>
            <a:r>
              <a:rPr lang="en-US" dirty="0"/>
              <a:t>A63 : 500 &lt;= ... &lt; 1000 DM </a:t>
            </a:r>
            <a:br>
              <a:rPr lang="en-US" dirty="0"/>
            </a:br>
            <a:r>
              <a:rPr lang="en-US" dirty="0"/>
              <a:t>A64 : .. &gt;= 1000 DM </a:t>
            </a:r>
            <a:br>
              <a:rPr lang="en-US" dirty="0"/>
            </a:br>
            <a:r>
              <a:rPr lang="en-US" dirty="0"/>
              <a:t>A65 : unknown/ no savings account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7: (qualitative) </a:t>
            </a:r>
            <a:br>
              <a:rPr lang="en-US" dirty="0"/>
            </a:br>
            <a:r>
              <a:rPr lang="en-US" dirty="0"/>
              <a:t>Present employment since </a:t>
            </a:r>
            <a:br>
              <a:rPr lang="en-US" dirty="0"/>
            </a:br>
            <a:r>
              <a:rPr lang="en-US" dirty="0"/>
              <a:t>A71 : unemployed </a:t>
            </a:r>
            <a:br>
              <a:rPr lang="en-US" dirty="0"/>
            </a:br>
            <a:r>
              <a:rPr lang="en-US" dirty="0"/>
              <a:t>A72 : ... &lt; 1 year </a:t>
            </a:r>
            <a:br>
              <a:rPr lang="en-US" dirty="0"/>
            </a:br>
            <a:r>
              <a:rPr lang="en-US" dirty="0"/>
              <a:t>A73 : 1 &lt;= ... &lt; 4 years </a:t>
            </a:r>
            <a:br>
              <a:rPr lang="en-US" dirty="0"/>
            </a:br>
            <a:r>
              <a:rPr lang="en-US" dirty="0"/>
              <a:t>A74 : 4 &lt;= ... &lt; 7 years </a:t>
            </a:r>
            <a:br>
              <a:rPr lang="en-US" dirty="0"/>
            </a:br>
            <a:r>
              <a:rPr lang="en-US" dirty="0"/>
              <a:t>A75 : .. &gt;= 7 years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8: (numerical) </a:t>
            </a:r>
            <a:br>
              <a:rPr lang="en-US" dirty="0"/>
            </a:br>
            <a:r>
              <a:rPr lang="en-US" dirty="0"/>
              <a:t>Installment rate in percentage of disposable income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9: (qualitative) </a:t>
            </a:r>
            <a:br>
              <a:rPr lang="en-US" dirty="0"/>
            </a:br>
            <a:r>
              <a:rPr lang="en-US" dirty="0"/>
              <a:t>Personal status and sex </a:t>
            </a:r>
            <a:br>
              <a:rPr lang="en-US" dirty="0"/>
            </a:br>
            <a:r>
              <a:rPr lang="en-US" dirty="0"/>
              <a:t>A91 : male : divorced/separated </a:t>
            </a:r>
            <a:br>
              <a:rPr lang="en-US" dirty="0"/>
            </a:br>
            <a:r>
              <a:rPr lang="en-US" dirty="0"/>
              <a:t>A92 : female : divorced/separated/married </a:t>
            </a:r>
            <a:br>
              <a:rPr lang="en-US" dirty="0"/>
            </a:br>
            <a:r>
              <a:rPr lang="en-US" dirty="0"/>
              <a:t>A93 : male : single </a:t>
            </a:r>
            <a:br>
              <a:rPr lang="en-US" dirty="0"/>
            </a:br>
            <a:r>
              <a:rPr lang="en-US" dirty="0"/>
              <a:t>A94 : male : married/widowed </a:t>
            </a:r>
            <a:br>
              <a:rPr lang="en-US" dirty="0"/>
            </a:br>
            <a:r>
              <a:rPr lang="en-US" dirty="0"/>
              <a:t>A95 : female : single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10: (qualitative) </a:t>
            </a:r>
            <a:br>
              <a:rPr lang="en-US" dirty="0"/>
            </a:br>
            <a:r>
              <a:rPr lang="en-US" dirty="0"/>
              <a:t>Other debtors / guarantors </a:t>
            </a:r>
            <a:br>
              <a:rPr lang="en-US" dirty="0"/>
            </a:br>
            <a:r>
              <a:rPr lang="en-US" dirty="0"/>
              <a:t>A101 : none </a:t>
            </a:r>
            <a:br>
              <a:rPr lang="en-US" dirty="0"/>
            </a:br>
            <a:r>
              <a:rPr lang="en-US" dirty="0"/>
              <a:t>A102 : co-applicant </a:t>
            </a:r>
            <a:br>
              <a:rPr lang="en-US" dirty="0"/>
            </a:br>
            <a:r>
              <a:rPr lang="en-US" dirty="0"/>
              <a:t>A103 : guarantor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11: (numerical) </a:t>
            </a:r>
            <a:br>
              <a:rPr lang="en-US" dirty="0"/>
            </a:br>
            <a:r>
              <a:rPr lang="en-US" dirty="0"/>
              <a:t>Present residence since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12: (qualitative) </a:t>
            </a:r>
            <a:br>
              <a:rPr lang="en-US" dirty="0"/>
            </a:br>
            <a:r>
              <a:rPr lang="en-US" dirty="0"/>
              <a:t>Property </a:t>
            </a:r>
            <a:br>
              <a:rPr lang="en-US" dirty="0"/>
            </a:br>
            <a:r>
              <a:rPr lang="en-US" dirty="0"/>
              <a:t>A121 : real estate </a:t>
            </a:r>
            <a:br>
              <a:rPr lang="en-US" dirty="0"/>
            </a:br>
            <a:r>
              <a:rPr lang="en-US" dirty="0"/>
              <a:t>A122 : if not A121 : building society savings agreement/ life insurance </a:t>
            </a:r>
            <a:br>
              <a:rPr lang="en-US" dirty="0"/>
            </a:br>
            <a:r>
              <a:rPr lang="en-US" dirty="0"/>
              <a:t>A123 : if not A121/A122 : car or other, not in attribute 6 </a:t>
            </a:r>
            <a:br>
              <a:rPr lang="en-US" dirty="0"/>
            </a:br>
            <a:r>
              <a:rPr lang="en-US" dirty="0"/>
              <a:t>A124 : unknown / no property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13: (numerical) </a:t>
            </a:r>
            <a:br>
              <a:rPr lang="en-US" dirty="0"/>
            </a:br>
            <a:r>
              <a:rPr lang="en-US" dirty="0"/>
              <a:t>Age in years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14: (qualitative) </a:t>
            </a:r>
            <a:br>
              <a:rPr lang="en-US" dirty="0"/>
            </a:br>
            <a:r>
              <a:rPr lang="en-US" dirty="0"/>
              <a:t>Other installment plans </a:t>
            </a:r>
            <a:br>
              <a:rPr lang="en-US" dirty="0"/>
            </a:br>
            <a:r>
              <a:rPr lang="en-US" dirty="0"/>
              <a:t>A141 : bank </a:t>
            </a:r>
            <a:br>
              <a:rPr lang="en-US" dirty="0"/>
            </a:br>
            <a:r>
              <a:rPr lang="en-US" dirty="0"/>
              <a:t>A142 : stores </a:t>
            </a:r>
            <a:br>
              <a:rPr lang="en-US" dirty="0"/>
            </a:br>
            <a:r>
              <a:rPr lang="en-US" dirty="0"/>
              <a:t>A143 : none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15: (qualitative) </a:t>
            </a:r>
            <a:br>
              <a:rPr lang="en-US" dirty="0"/>
            </a:br>
            <a:r>
              <a:rPr lang="en-US" dirty="0"/>
              <a:t>Housing </a:t>
            </a:r>
            <a:br>
              <a:rPr lang="en-US" dirty="0"/>
            </a:br>
            <a:r>
              <a:rPr lang="en-US" dirty="0"/>
              <a:t>A151 : rent </a:t>
            </a:r>
            <a:br>
              <a:rPr lang="en-US" dirty="0"/>
            </a:br>
            <a:r>
              <a:rPr lang="en-US" dirty="0"/>
              <a:t>A152 : own </a:t>
            </a:r>
            <a:br>
              <a:rPr lang="en-US" dirty="0"/>
            </a:br>
            <a:r>
              <a:rPr lang="en-US" dirty="0"/>
              <a:t>A153 : for free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16: (numerical) </a:t>
            </a:r>
            <a:br>
              <a:rPr lang="en-US" dirty="0"/>
            </a:br>
            <a:r>
              <a:rPr lang="en-US" dirty="0"/>
              <a:t>Number of existing credits at this bank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17: (qualitative) </a:t>
            </a:r>
            <a:br>
              <a:rPr lang="en-US" dirty="0"/>
            </a:br>
            <a:r>
              <a:rPr lang="en-US" dirty="0"/>
              <a:t>Job </a:t>
            </a:r>
            <a:br>
              <a:rPr lang="en-US" dirty="0"/>
            </a:br>
            <a:r>
              <a:rPr lang="en-US" dirty="0"/>
              <a:t>A171 : unemployed/ unskilled - non-resident </a:t>
            </a:r>
            <a:br>
              <a:rPr lang="en-US" dirty="0"/>
            </a:br>
            <a:r>
              <a:rPr lang="en-US" dirty="0"/>
              <a:t>A172 : unskilled - resident </a:t>
            </a:r>
            <a:br>
              <a:rPr lang="en-US" dirty="0"/>
            </a:br>
            <a:r>
              <a:rPr lang="en-US" dirty="0"/>
              <a:t>A173 : skilled employee / official </a:t>
            </a:r>
            <a:br>
              <a:rPr lang="en-US" dirty="0"/>
            </a:br>
            <a:r>
              <a:rPr lang="en-US" dirty="0"/>
              <a:t>A174 : management/ self-employed/ </a:t>
            </a:r>
            <a:br>
              <a:rPr lang="en-US" dirty="0"/>
            </a:br>
            <a:r>
              <a:rPr lang="en-US" dirty="0"/>
              <a:t>highly qualified employee/ officer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18: (numerical) </a:t>
            </a:r>
            <a:br>
              <a:rPr lang="en-US" dirty="0"/>
            </a:br>
            <a:r>
              <a:rPr lang="en-US" dirty="0"/>
              <a:t>Number of people being liable to provide maintenance for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19: (qualitative) </a:t>
            </a:r>
            <a:br>
              <a:rPr lang="en-US" dirty="0"/>
            </a:br>
            <a:r>
              <a:rPr lang="en-US" dirty="0"/>
              <a:t>Telephone </a:t>
            </a:r>
            <a:br>
              <a:rPr lang="en-US" dirty="0"/>
            </a:br>
            <a:r>
              <a:rPr lang="en-US" dirty="0"/>
              <a:t>A191 : none </a:t>
            </a:r>
            <a:br>
              <a:rPr lang="en-US" dirty="0"/>
            </a:br>
            <a:r>
              <a:rPr lang="en-US" dirty="0"/>
              <a:t>A192 : yes, registered under the customers name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20: (qualitative) </a:t>
            </a:r>
            <a:br>
              <a:rPr lang="en-US" dirty="0"/>
            </a:br>
            <a:r>
              <a:rPr lang="en-US" dirty="0"/>
              <a:t>foreign worker </a:t>
            </a:r>
            <a:br>
              <a:rPr lang="en-US" dirty="0"/>
            </a:br>
            <a:r>
              <a:rPr lang="en-US" dirty="0"/>
              <a:t>A201 : yes </a:t>
            </a:r>
            <a:br>
              <a:rPr lang="en-US" dirty="0"/>
            </a:br>
            <a:r>
              <a:rPr lang="en-US" dirty="0"/>
              <a:t>A202 : no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FA689C-7A94-4775-AB50-7BA2C61A5391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7028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FA689C-7A94-4775-AB50-7BA2C61A5391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6869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FA689C-7A94-4775-AB50-7BA2C61A5391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52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FA689C-7A94-4775-AB50-7BA2C61A539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80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Attribute 1: (qualitative) </a:t>
            </a:r>
            <a:br>
              <a:rPr lang="en-US" dirty="0"/>
            </a:br>
            <a:r>
              <a:rPr lang="en-US" dirty="0"/>
              <a:t>Status of existing checking account </a:t>
            </a:r>
            <a:br>
              <a:rPr lang="en-US" dirty="0"/>
            </a:br>
            <a:r>
              <a:rPr lang="en-US" dirty="0"/>
              <a:t>A11 : ... &lt; 0 DM </a:t>
            </a:r>
            <a:br>
              <a:rPr lang="en-US" dirty="0"/>
            </a:br>
            <a:r>
              <a:rPr lang="en-US" dirty="0"/>
              <a:t>A12 : 0 &lt;= ... &lt; 200 DM </a:t>
            </a:r>
            <a:br>
              <a:rPr lang="en-US" dirty="0"/>
            </a:br>
            <a:r>
              <a:rPr lang="en-US" dirty="0"/>
              <a:t>A13 : ... &gt;= 200 DM / salary assignments for at least 1 year </a:t>
            </a:r>
            <a:br>
              <a:rPr lang="en-US" dirty="0"/>
            </a:br>
            <a:r>
              <a:rPr lang="en-US" dirty="0"/>
              <a:t>A14 : no checking account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2: (numerical) </a:t>
            </a:r>
            <a:br>
              <a:rPr lang="en-US" dirty="0"/>
            </a:br>
            <a:r>
              <a:rPr lang="en-US" dirty="0"/>
              <a:t>Duration in month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3: (qualitative) </a:t>
            </a:r>
            <a:br>
              <a:rPr lang="en-US" dirty="0"/>
            </a:br>
            <a:r>
              <a:rPr lang="en-US" dirty="0"/>
              <a:t>Credit history </a:t>
            </a:r>
            <a:br>
              <a:rPr lang="en-US" dirty="0"/>
            </a:br>
            <a:r>
              <a:rPr lang="en-US" dirty="0"/>
              <a:t>A30 : no credits taken/ all credits paid back duly </a:t>
            </a:r>
            <a:br>
              <a:rPr lang="en-US" dirty="0"/>
            </a:br>
            <a:r>
              <a:rPr lang="en-US" dirty="0"/>
              <a:t>A31 : all credits at this bank paid back duly </a:t>
            </a:r>
            <a:br>
              <a:rPr lang="en-US" dirty="0"/>
            </a:br>
            <a:r>
              <a:rPr lang="en-US" dirty="0"/>
              <a:t>A32 : existing credits paid back duly till now </a:t>
            </a:r>
            <a:br>
              <a:rPr lang="en-US" dirty="0"/>
            </a:br>
            <a:r>
              <a:rPr lang="en-US" dirty="0"/>
              <a:t>A33 : delay in paying off in the past </a:t>
            </a:r>
            <a:br>
              <a:rPr lang="en-US" dirty="0"/>
            </a:br>
            <a:r>
              <a:rPr lang="en-US" dirty="0"/>
              <a:t>A34 : critical account/ other credits existing (not at this bank)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4: (qualitative) </a:t>
            </a:r>
            <a:br>
              <a:rPr lang="en-US" dirty="0"/>
            </a:br>
            <a:r>
              <a:rPr lang="en-US" dirty="0"/>
              <a:t>Purpose </a:t>
            </a:r>
            <a:br>
              <a:rPr lang="en-US" dirty="0"/>
            </a:br>
            <a:r>
              <a:rPr lang="en-US" dirty="0"/>
              <a:t>A40 : car (new) </a:t>
            </a:r>
            <a:br>
              <a:rPr lang="en-US" dirty="0"/>
            </a:br>
            <a:r>
              <a:rPr lang="en-US" dirty="0"/>
              <a:t>A41 : car (used) </a:t>
            </a:r>
            <a:br>
              <a:rPr lang="en-US" dirty="0"/>
            </a:br>
            <a:r>
              <a:rPr lang="en-US" dirty="0"/>
              <a:t>A42 : furniture/equipment </a:t>
            </a:r>
            <a:br>
              <a:rPr lang="en-US" dirty="0"/>
            </a:br>
            <a:r>
              <a:rPr lang="en-US" dirty="0"/>
              <a:t>A43 : radio/television </a:t>
            </a:r>
            <a:br>
              <a:rPr lang="en-US" dirty="0"/>
            </a:br>
            <a:r>
              <a:rPr lang="en-US" dirty="0"/>
              <a:t>A44 : domestic appliances </a:t>
            </a:r>
            <a:br>
              <a:rPr lang="en-US" dirty="0"/>
            </a:br>
            <a:r>
              <a:rPr lang="en-US" dirty="0"/>
              <a:t>A45 : repairs </a:t>
            </a:r>
            <a:br>
              <a:rPr lang="en-US" dirty="0"/>
            </a:br>
            <a:r>
              <a:rPr lang="en-US" dirty="0"/>
              <a:t>A46 : education </a:t>
            </a:r>
            <a:br>
              <a:rPr lang="en-US" dirty="0"/>
            </a:br>
            <a:r>
              <a:rPr lang="en-US" dirty="0"/>
              <a:t>A47 : (vacation - does not exist?) </a:t>
            </a:r>
            <a:br>
              <a:rPr lang="en-US" dirty="0"/>
            </a:br>
            <a:r>
              <a:rPr lang="en-US" dirty="0"/>
              <a:t>A48 : retraining </a:t>
            </a:r>
            <a:br>
              <a:rPr lang="en-US" dirty="0"/>
            </a:br>
            <a:r>
              <a:rPr lang="en-US" dirty="0"/>
              <a:t>A49 : business </a:t>
            </a:r>
            <a:br>
              <a:rPr lang="en-US" dirty="0"/>
            </a:br>
            <a:r>
              <a:rPr lang="en-US" dirty="0"/>
              <a:t>A410 : others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5: (numerical) </a:t>
            </a:r>
            <a:br>
              <a:rPr lang="en-US" dirty="0"/>
            </a:br>
            <a:r>
              <a:rPr lang="en-US" dirty="0"/>
              <a:t>Credit amount 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Attibute</a:t>
            </a:r>
            <a:r>
              <a:rPr lang="en-US" dirty="0"/>
              <a:t> 6: (qualitative) </a:t>
            </a:r>
            <a:br>
              <a:rPr lang="en-US" dirty="0"/>
            </a:br>
            <a:r>
              <a:rPr lang="en-US" dirty="0"/>
              <a:t>Savings account/bonds </a:t>
            </a:r>
            <a:br>
              <a:rPr lang="en-US" dirty="0"/>
            </a:br>
            <a:r>
              <a:rPr lang="en-US" dirty="0"/>
              <a:t>A61 : ... &lt; 100 DM </a:t>
            </a:r>
            <a:br>
              <a:rPr lang="en-US" dirty="0"/>
            </a:br>
            <a:r>
              <a:rPr lang="en-US" dirty="0"/>
              <a:t>A62 : 100 &lt;= ... &lt; 500 DM </a:t>
            </a:r>
            <a:br>
              <a:rPr lang="en-US" dirty="0"/>
            </a:br>
            <a:r>
              <a:rPr lang="en-US" dirty="0"/>
              <a:t>A63 : 500 &lt;= ... &lt; 1000 DM </a:t>
            </a:r>
            <a:br>
              <a:rPr lang="en-US" dirty="0"/>
            </a:br>
            <a:r>
              <a:rPr lang="en-US" dirty="0"/>
              <a:t>A64 : .. &gt;= 1000 DM </a:t>
            </a:r>
            <a:br>
              <a:rPr lang="en-US" dirty="0"/>
            </a:br>
            <a:r>
              <a:rPr lang="en-US" dirty="0"/>
              <a:t>A65 : unknown/ no savings account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7: (qualitative) </a:t>
            </a:r>
            <a:br>
              <a:rPr lang="en-US" dirty="0"/>
            </a:br>
            <a:r>
              <a:rPr lang="en-US" dirty="0"/>
              <a:t>Present employment since </a:t>
            </a:r>
            <a:br>
              <a:rPr lang="en-US" dirty="0"/>
            </a:br>
            <a:r>
              <a:rPr lang="en-US" dirty="0"/>
              <a:t>A71 : unemployed </a:t>
            </a:r>
            <a:br>
              <a:rPr lang="en-US" dirty="0"/>
            </a:br>
            <a:r>
              <a:rPr lang="en-US" dirty="0"/>
              <a:t>A72 : ... &lt; 1 year </a:t>
            </a:r>
            <a:br>
              <a:rPr lang="en-US" dirty="0"/>
            </a:br>
            <a:r>
              <a:rPr lang="en-US" dirty="0"/>
              <a:t>A73 : 1 &lt;= ... &lt; 4 years </a:t>
            </a:r>
            <a:br>
              <a:rPr lang="en-US" dirty="0"/>
            </a:br>
            <a:r>
              <a:rPr lang="en-US" dirty="0"/>
              <a:t>A74 : 4 &lt;= ... &lt; 7 years </a:t>
            </a:r>
            <a:br>
              <a:rPr lang="en-US" dirty="0"/>
            </a:br>
            <a:r>
              <a:rPr lang="en-US" dirty="0"/>
              <a:t>A75 : .. &gt;= 7 years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8: (numerical) </a:t>
            </a:r>
            <a:br>
              <a:rPr lang="en-US" dirty="0"/>
            </a:br>
            <a:r>
              <a:rPr lang="en-US" dirty="0"/>
              <a:t>Installment rate in percentage of disposable income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9: (qualitative) </a:t>
            </a:r>
            <a:br>
              <a:rPr lang="en-US" dirty="0"/>
            </a:br>
            <a:r>
              <a:rPr lang="en-US" dirty="0"/>
              <a:t>Personal status and sex </a:t>
            </a:r>
            <a:br>
              <a:rPr lang="en-US" dirty="0"/>
            </a:br>
            <a:r>
              <a:rPr lang="en-US" dirty="0"/>
              <a:t>A91 : male : divorced/separated </a:t>
            </a:r>
            <a:br>
              <a:rPr lang="en-US" dirty="0"/>
            </a:br>
            <a:r>
              <a:rPr lang="en-US" dirty="0"/>
              <a:t>A92 : female : divorced/separated/married </a:t>
            </a:r>
            <a:br>
              <a:rPr lang="en-US" dirty="0"/>
            </a:br>
            <a:r>
              <a:rPr lang="en-US" dirty="0"/>
              <a:t>A93 : male : single </a:t>
            </a:r>
            <a:br>
              <a:rPr lang="en-US" dirty="0"/>
            </a:br>
            <a:r>
              <a:rPr lang="en-US" dirty="0"/>
              <a:t>A94 : male : married/widowed </a:t>
            </a:r>
            <a:br>
              <a:rPr lang="en-US" dirty="0"/>
            </a:br>
            <a:r>
              <a:rPr lang="en-US" dirty="0"/>
              <a:t>A95 : female : single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10: (qualitative) </a:t>
            </a:r>
            <a:br>
              <a:rPr lang="en-US" dirty="0"/>
            </a:br>
            <a:r>
              <a:rPr lang="en-US" dirty="0"/>
              <a:t>Other debtors / guarantors </a:t>
            </a:r>
            <a:br>
              <a:rPr lang="en-US" dirty="0"/>
            </a:br>
            <a:r>
              <a:rPr lang="en-US" dirty="0"/>
              <a:t>A101 : none </a:t>
            </a:r>
            <a:br>
              <a:rPr lang="en-US" dirty="0"/>
            </a:br>
            <a:r>
              <a:rPr lang="en-US" dirty="0"/>
              <a:t>A102 : co-applicant </a:t>
            </a:r>
            <a:br>
              <a:rPr lang="en-US" dirty="0"/>
            </a:br>
            <a:r>
              <a:rPr lang="en-US" dirty="0"/>
              <a:t>A103 : guarantor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11: (numerical) </a:t>
            </a:r>
            <a:br>
              <a:rPr lang="en-US" dirty="0"/>
            </a:br>
            <a:r>
              <a:rPr lang="en-US" dirty="0"/>
              <a:t>Present residence since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12: (qualitative) </a:t>
            </a:r>
            <a:br>
              <a:rPr lang="en-US" dirty="0"/>
            </a:br>
            <a:r>
              <a:rPr lang="en-US" dirty="0"/>
              <a:t>Property </a:t>
            </a:r>
            <a:br>
              <a:rPr lang="en-US" dirty="0"/>
            </a:br>
            <a:r>
              <a:rPr lang="en-US" dirty="0"/>
              <a:t>A121 : real estate </a:t>
            </a:r>
            <a:br>
              <a:rPr lang="en-US" dirty="0"/>
            </a:br>
            <a:r>
              <a:rPr lang="en-US" dirty="0"/>
              <a:t>A122 : if not A121 : building society savings agreement/ life insurance </a:t>
            </a:r>
            <a:br>
              <a:rPr lang="en-US" dirty="0"/>
            </a:br>
            <a:r>
              <a:rPr lang="en-US" dirty="0"/>
              <a:t>A123 : if not A121/A122 : car or other, not in attribute 6 </a:t>
            </a:r>
            <a:br>
              <a:rPr lang="en-US" dirty="0"/>
            </a:br>
            <a:r>
              <a:rPr lang="en-US" dirty="0"/>
              <a:t>A124 : unknown / no property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13: (numerical) </a:t>
            </a:r>
            <a:br>
              <a:rPr lang="en-US" dirty="0"/>
            </a:br>
            <a:r>
              <a:rPr lang="en-US" dirty="0"/>
              <a:t>Age in years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14: (qualitative) </a:t>
            </a:r>
            <a:br>
              <a:rPr lang="en-US" dirty="0"/>
            </a:br>
            <a:r>
              <a:rPr lang="en-US" dirty="0"/>
              <a:t>Other installment plans </a:t>
            </a:r>
            <a:br>
              <a:rPr lang="en-US" dirty="0"/>
            </a:br>
            <a:r>
              <a:rPr lang="en-US" dirty="0"/>
              <a:t>A141 : bank </a:t>
            </a:r>
            <a:br>
              <a:rPr lang="en-US" dirty="0"/>
            </a:br>
            <a:r>
              <a:rPr lang="en-US" dirty="0"/>
              <a:t>A142 : stores </a:t>
            </a:r>
            <a:br>
              <a:rPr lang="en-US" dirty="0"/>
            </a:br>
            <a:r>
              <a:rPr lang="en-US" dirty="0"/>
              <a:t>A143 : none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15: (qualitative) </a:t>
            </a:r>
            <a:br>
              <a:rPr lang="en-US" dirty="0"/>
            </a:br>
            <a:r>
              <a:rPr lang="en-US" dirty="0"/>
              <a:t>Housing </a:t>
            </a:r>
            <a:br>
              <a:rPr lang="en-US" dirty="0"/>
            </a:br>
            <a:r>
              <a:rPr lang="en-US" dirty="0"/>
              <a:t>A151 : rent </a:t>
            </a:r>
            <a:br>
              <a:rPr lang="en-US" dirty="0"/>
            </a:br>
            <a:r>
              <a:rPr lang="en-US" dirty="0"/>
              <a:t>A152 : own </a:t>
            </a:r>
            <a:br>
              <a:rPr lang="en-US" dirty="0"/>
            </a:br>
            <a:r>
              <a:rPr lang="en-US" dirty="0"/>
              <a:t>A153 : for free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16: (numerical) </a:t>
            </a:r>
            <a:br>
              <a:rPr lang="en-US" dirty="0"/>
            </a:br>
            <a:r>
              <a:rPr lang="en-US" dirty="0"/>
              <a:t>Number of existing credits at this bank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17: (qualitative) </a:t>
            </a:r>
            <a:br>
              <a:rPr lang="en-US" dirty="0"/>
            </a:br>
            <a:r>
              <a:rPr lang="en-US" dirty="0"/>
              <a:t>Job </a:t>
            </a:r>
            <a:br>
              <a:rPr lang="en-US" dirty="0"/>
            </a:br>
            <a:r>
              <a:rPr lang="en-US" dirty="0"/>
              <a:t>A171 : unemployed/ unskilled - non-resident </a:t>
            </a:r>
            <a:br>
              <a:rPr lang="en-US" dirty="0"/>
            </a:br>
            <a:r>
              <a:rPr lang="en-US" dirty="0"/>
              <a:t>A172 : unskilled - resident </a:t>
            </a:r>
            <a:br>
              <a:rPr lang="en-US" dirty="0"/>
            </a:br>
            <a:r>
              <a:rPr lang="en-US" dirty="0"/>
              <a:t>A173 : skilled employee / official </a:t>
            </a:r>
            <a:br>
              <a:rPr lang="en-US" dirty="0"/>
            </a:br>
            <a:r>
              <a:rPr lang="en-US" dirty="0"/>
              <a:t>A174 : management/ self-employed/ </a:t>
            </a:r>
            <a:br>
              <a:rPr lang="en-US" dirty="0"/>
            </a:br>
            <a:r>
              <a:rPr lang="en-US" dirty="0"/>
              <a:t>highly qualified employee/ officer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18: (numerical) </a:t>
            </a:r>
            <a:br>
              <a:rPr lang="en-US" dirty="0"/>
            </a:br>
            <a:r>
              <a:rPr lang="en-US" dirty="0"/>
              <a:t>Number of people being liable to provide maintenance for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19: (qualitative) </a:t>
            </a:r>
            <a:br>
              <a:rPr lang="en-US" dirty="0"/>
            </a:br>
            <a:r>
              <a:rPr lang="en-US" dirty="0"/>
              <a:t>Telephone </a:t>
            </a:r>
            <a:br>
              <a:rPr lang="en-US" dirty="0"/>
            </a:br>
            <a:r>
              <a:rPr lang="en-US" dirty="0"/>
              <a:t>A191 : none </a:t>
            </a:r>
            <a:br>
              <a:rPr lang="en-US" dirty="0"/>
            </a:br>
            <a:r>
              <a:rPr lang="en-US" dirty="0"/>
              <a:t>A192 : yes, registered under the customers name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20: (qualitative) </a:t>
            </a:r>
            <a:br>
              <a:rPr lang="en-US" dirty="0"/>
            </a:br>
            <a:r>
              <a:rPr lang="en-US" dirty="0"/>
              <a:t>foreign worker </a:t>
            </a:r>
            <a:br>
              <a:rPr lang="en-US" dirty="0"/>
            </a:br>
            <a:r>
              <a:rPr lang="en-US" dirty="0"/>
              <a:t>A201 : yes </a:t>
            </a:r>
            <a:br>
              <a:rPr lang="en-US" dirty="0"/>
            </a:br>
            <a:r>
              <a:rPr lang="en-US" dirty="0"/>
              <a:t>A202 : no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FA689C-7A94-4775-AB50-7BA2C61A5391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4119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A689C-7A94-4775-AB50-7BA2C61A5391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648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FA689C-7A94-4775-AB50-7BA2C61A539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46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FA689C-7A94-4775-AB50-7BA2C61A539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190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FA689C-7A94-4775-AB50-7BA2C61A539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586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Bagging methods come in different flavours but mostly differ by the way they draw random subsets of the training set</a:t>
            </a:r>
          </a:p>
          <a:p>
            <a:endParaRPr lang="en-IN" dirty="0"/>
          </a:p>
          <a:p>
            <a:pPr marL="228600" indent="-228600">
              <a:buAutoNum type="arabicPeriod"/>
            </a:pPr>
            <a:r>
              <a:rPr lang="en-IN" dirty="0"/>
              <a:t>When random subsets of the data set are drawn as random subsets of the samples, the algorithm is known as pasting</a:t>
            </a:r>
          </a:p>
          <a:p>
            <a:pPr marL="228600" indent="-228600">
              <a:buAutoNum type="arabicPeriod"/>
            </a:pPr>
            <a:r>
              <a:rPr lang="en-IN" dirty="0"/>
              <a:t>When samples are drawn with replacement, the method is known as Bagging (Bootstrap Aggregation)</a:t>
            </a:r>
          </a:p>
          <a:p>
            <a:pPr marL="228600" indent="-228600">
              <a:buAutoNum type="arabicPeriod"/>
            </a:pPr>
            <a:r>
              <a:rPr lang="en-IN" dirty="0"/>
              <a:t>When the random subsets of the dataset are drawn as random subsets of the features, then the method is known as random subspaces</a:t>
            </a:r>
          </a:p>
          <a:p>
            <a:pPr marL="228600" indent="-228600">
              <a:buAutoNum type="arabicPeriod"/>
            </a:pPr>
            <a:r>
              <a:rPr lang="en-IN" dirty="0"/>
              <a:t>When the base estimators are built on subsets of both samples and features, the method is called random patches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Source:  </a:t>
            </a:r>
            <a:r>
              <a:rPr lang="en-IN" dirty="0" err="1"/>
              <a:t>Scikit</a:t>
            </a:r>
            <a:r>
              <a:rPr lang="en-IN" dirty="0"/>
              <a:t>-learn user guide, chapter 3, page 230</a:t>
            </a:r>
          </a:p>
          <a:p>
            <a:pPr marL="0" indent="0">
              <a:buNone/>
            </a:pPr>
            <a:endParaRPr lang="en-IN" dirty="0"/>
          </a:p>
          <a:p>
            <a:endParaRPr lang="en-US" dirty="0"/>
          </a:p>
          <a:p>
            <a:r>
              <a:rPr lang="en-US" dirty="0"/>
              <a:t>Expected number of data points in a bootstrap sample N. (1-(1-1/n)^n) </a:t>
            </a:r>
          </a:p>
          <a:p>
            <a:endParaRPr lang="en-US" dirty="0"/>
          </a:p>
          <a:p>
            <a:r>
              <a:rPr lang="en-US" dirty="0"/>
              <a:t>As N -&gt;  large number  (1-(1 – 1/n)^n )  -&gt; ( 1- 1/e) = 63.2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FA689C-7A94-4775-AB50-7BA2C61A5391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FA689C-7A94-4775-AB50-7BA2C61A5391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461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648200"/>
            <a:ext cx="5486400" cy="3810000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Attribute 1: (qualitative) </a:t>
            </a:r>
            <a:br>
              <a:rPr lang="en-US" dirty="0"/>
            </a:br>
            <a:r>
              <a:rPr lang="en-US" dirty="0"/>
              <a:t>Status of existing checking account </a:t>
            </a:r>
            <a:br>
              <a:rPr lang="en-US" dirty="0"/>
            </a:br>
            <a:r>
              <a:rPr lang="en-US" dirty="0"/>
              <a:t>A11 : ... &lt; 0 DM </a:t>
            </a:r>
            <a:br>
              <a:rPr lang="en-US" dirty="0"/>
            </a:br>
            <a:r>
              <a:rPr lang="en-US" dirty="0"/>
              <a:t>A12 : 0 &lt;= ... &lt; 200 DM </a:t>
            </a:r>
            <a:br>
              <a:rPr lang="en-US" dirty="0"/>
            </a:br>
            <a:r>
              <a:rPr lang="en-US" dirty="0"/>
              <a:t>A13 : ... &gt;= 200 DM / salary assignments for at least 1 year </a:t>
            </a:r>
            <a:br>
              <a:rPr lang="en-US" dirty="0"/>
            </a:br>
            <a:r>
              <a:rPr lang="en-US" dirty="0"/>
              <a:t>A14 : no checking account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2: (numerical) </a:t>
            </a:r>
            <a:br>
              <a:rPr lang="en-US" dirty="0"/>
            </a:br>
            <a:r>
              <a:rPr lang="en-US" dirty="0"/>
              <a:t>Duration in month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3: (qualitative) </a:t>
            </a:r>
            <a:br>
              <a:rPr lang="en-US" dirty="0"/>
            </a:br>
            <a:r>
              <a:rPr lang="en-US" dirty="0"/>
              <a:t>Credit history </a:t>
            </a:r>
            <a:br>
              <a:rPr lang="en-US" dirty="0"/>
            </a:br>
            <a:r>
              <a:rPr lang="en-US" dirty="0"/>
              <a:t>A30 : no credits taken/ all credits paid back duly </a:t>
            </a:r>
            <a:br>
              <a:rPr lang="en-US" dirty="0"/>
            </a:br>
            <a:r>
              <a:rPr lang="en-US" dirty="0"/>
              <a:t>A31 : all credits at this bank paid back duly </a:t>
            </a:r>
            <a:br>
              <a:rPr lang="en-US" dirty="0"/>
            </a:br>
            <a:r>
              <a:rPr lang="en-US" dirty="0"/>
              <a:t>A32 : existing credits paid back duly till now </a:t>
            </a:r>
            <a:br>
              <a:rPr lang="en-US" dirty="0"/>
            </a:br>
            <a:r>
              <a:rPr lang="en-US" dirty="0"/>
              <a:t>A33 : delay in paying off in the past </a:t>
            </a:r>
            <a:br>
              <a:rPr lang="en-US" dirty="0"/>
            </a:br>
            <a:r>
              <a:rPr lang="en-US" dirty="0"/>
              <a:t>A34 : critical account/ other credits existing (not at this bank)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4: (qualitative) </a:t>
            </a:r>
            <a:br>
              <a:rPr lang="en-US" dirty="0"/>
            </a:br>
            <a:r>
              <a:rPr lang="en-US" dirty="0"/>
              <a:t>Purpose </a:t>
            </a:r>
            <a:br>
              <a:rPr lang="en-US" dirty="0"/>
            </a:br>
            <a:r>
              <a:rPr lang="en-US" dirty="0"/>
              <a:t>A40 : car (new) </a:t>
            </a:r>
            <a:br>
              <a:rPr lang="en-US" dirty="0"/>
            </a:br>
            <a:r>
              <a:rPr lang="en-US" dirty="0"/>
              <a:t>A41 : car (used) </a:t>
            </a:r>
            <a:br>
              <a:rPr lang="en-US" dirty="0"/>
            </a:br>
            <a:r>
              <a:rPr lang="en-US" dirty="0"/>
              <a:t>A42 : furniture/equipment </a:t>
            </a:r>
            <a:br>
              <a:rPr lang="en-US" dirty="0"/>
            </a:br>
            <a:r>
              <a:rPr lang="en-US" dirty="0"/>
              <a:t>A43 : radio/television </a:t>
            </a:r>
            <a:br>
              <a:rPr lang="en-US" dirty="0"/>
            </a:br>
            <a:r>
              <a:rPr lang="en-US" dirty="0"/>
              <a:t>A44 : domestic appliances </a:t>
            </a:r>
            <a:br>
              <a:rPr lang="en-US" dirty="0"/>
            </a:br>
            <a:r>
              <a:rPr lang="en-US" dirty="0"/>
              <a:t>A45 : repairs </a:t>
            </a:r>
            <a:br>
              <a:rPr lang="en-US" dirty="0"/>
            </a:br>
            <a:r>
              <a:rPr lang="en-US" dirty="0"/>
              <a:t>A46 : education </a:t>
            </a:r>
            <a:br>
              <a:rPr lang="en-US" dirty="0"/>
            </a:br>
            <a:r>
              <a:rPr lang="en-US" dirty="0"/>
              <a:t>A47 : (vacation - does not exist?) </a:t>
            </a:r>
            <a:br>
              <a:rPr lang="en-US" dirty="0"/>
            </a:br>
            <a:r>
              <a:rPr lang="en-US" dirty="0"/>
              <a:t>A48 : retraining </a:t>
            </a:r>
            <a:br>
              <a:rPr lang="en-US" dirty="0"/>
            </a:br>
            <a:r>
              <a:rPr lang="en-US" dirty="0"/>
              <a:t>A49 : business </a:t>
            </a:r>
            <a:br>
              <a:rPr lang="en-US" dirty="0"/>
            </a:br>
            <a:r>
              <a:rPr lang="en-US" dirty="0"/>
              <a:t>A410 : others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5: (numerical) </a:t>
            </a:r>
            <a:br>
              <a:rPr lang="en-US" dirty="0"/>
            </a:br>
            <a:r>
              <a:rPr lang="en-US" dirty="0"/>
              <a:t>Credit amount 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Attibute</a:t>
            </a:r>
            <a:r>
              <a:rPr lang="en-US" dirty="0"/>
              <a:t> 6: (qualitative) </a:t>
            </a:r>
            <a:br>
              <a:rPr lang="en-US" dirty="0"/>
            </a:br>
            <a:r>
              <a:rPr lang="en-US" dirty="0"/>
              <a:t>Savings account/bonds </a:t>
            </a:r>
            <a:br>
              <a:rPr lang="en-US" dirty="0"/>
            </a:br>
            <a:r>
              <a:rPr lang="en-US" dirty="0"/>
              <a:t>A61 : ... &lt; 100 DM </a:t>
            </a:r>
            <a:br>
              <a:rPr lang="en-US" dirty="0"/>
            </a:br>
            <a:r>
              <a:rPr lang="en-US" dirty="0"/>
              <a:t>A62 : 100 &lt;= ... &lt; 500 DM </a:t>
            </a:r>
            <a:br>
              <a:rPr lang="en-US" dirty="0"/>
            </a:br>
            <a:r>
              <a:rPr lang="en-US" dirty="0"/>
              <a:t>A63 : 500 &lt;= ... &lt; 1000 DM </a:t>
            </a:r>
            <a:br>
              <a:rPr lang="en-US" dirty="0"/>
            </a:br>
            <a:r>
              <a:rPr lang="en-US" dirty="0"/>
              <a:t>A64 : .. &gt;= 1000 DM </a:t>
            </a:r>
            <a:br>
              <a:rPr lang="en-US" dirty="0"/>
            </a:br>
            <a:r>
              <a:rPr lang="en-US" dirty="0"/>
              <a:t>A65 : unknown/ no savings account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7: (qualitative) </a:t>
            </a:r>
            <a:br>
              <a:rPr lang="en-US" dirty="0"/>
            </a:br>
            <a:r>
              <a:rPr lang="en-US" dirty="0"/>
              <a:t>Present employment since </a:t>
            </a:r>
            <a:br>
              <a:rPr lang="en-US" dirty="0"/>
            </a:br>
            <a:r>
              <a:rPr lang="en-US" dirty="0"/>
              <a:t>A71 : unemployed </a:t>
            </a:r>
            <a:br>
              <a:rPr lang="en-US" dirty="0"/>
            </a:br>
            <a:r>
              <a:rPr lang="en-US" dirty="0"/>
              <a:t>A72 : ... &lt; 1 year </a:t>
            </a:r>
            <a:br>
              <a:rPr lang="en-US" dirty="0"/>
            </a:br>
            <a:r>
              <a:rPr lang="en-US" dirty="0"/>
              <a:t>A73 : 1 &lt;= ... &lt; 4 years </a:t>
            </a:r>
            <a:br>
              <a:rPr lang="en-US" dirty="0"/>
            </a:br>
            <a:r>
              <a:rPr lang="en-US" dirty="0"/>
              <a:t>A74 : 4 &lt;= ... &lt; 7 years </a:t>
            </a:r>
            <a:br>
              <a:rPr lang="en-US" dirty="0"/>
            </a:br>
            <a:r>
              <a:rPr lang="en-US" dirty="0"/>
              <a:t>A75 : .. &gt;= 7 years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8: (numerical) </a:t>
            </a:r>
            <a:br>
              <a:rPr lang="en-US" dirty="0"/>
            </a:br>
            <a:r>
              <a:rPr lang="en-US" dirty="0"/>
              <a:t>Installment rate in percentage of disposable income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9: (qualitative) </a:t>
            </a:r>
            <a:br>
              <a:rPr lang="en-US" dirty="0"/>
            </a:br>
            <a:r>
              <a:rPr lang="en-US" dirty="0"/>
              <a:t>Personal status and sex </a:t>
            </a:r>
            <a:br>
              <a:rPr lang="en-US" dirty="0"/>
            </a:br>
            <a:r>
              <a:rPr lang="en-US" dirty="0"/>
              <a:t>A91 : male : divorced/separated </a:t>
            </a:r>
            <a:br>
              <a:rPr lang="en-US" dirty="0"/>
            </a:br>
            <a:r>
              <a:rPr lang="en-US" dirty="0"/>
              <a:t>A92 : female : divorced/separated/married </a:t>
            </a:r>
            <a:br>
              <a:rPr lang="en-US" dirty="0"/>
            </a:br>
            <a:r>
              <a:rPr lang="en-US" dirty="0"/>
              <a:t>A93 : male : single </a:t>
            </a:r>
            <a:br>
              <a:rPr lang="en-US" dirty="0"/>
            </a:br>
            <a:r>
              <a:rPr lang="en-US" dirty="0"/>
              <a:t>A94 : male : married/widowed </a:t>
            </a:r>
            <a:br>
              <a:rPr lang="en-US" dirty="0"/>
            </a:br>
            <a:r>
              <a:rPr lang="en-US" dirty="0"/>
              <a:t>A95 : female : single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10: (qualitative) </a:t>
            </a:r>
            <a:br>
              <a:rPr lang="en-US" dirty="0"/>
            </a:br>
            <a:r>
              <a:rPr lang="en-US" dirty="0"/>
              <a:t>Other debtors / guarantors </a:t>
            </a:r>
            <a:br>
              <a:rPr lang="en-US" dirty="0"/>
            </a:br>
            <a:r>
              <a:rPr lang="en-US" dirty="0"/>
              <a:t>A101 : none </a:t>
            </a:r>
            <a:br>
              <a:rPr lang="en-US" dirty="0"/>
            </a:br>
            <a:r>
              <a:rPr lang="en-US" dirty="0"/>
              <a:t>A102 : co-applicant </a:t>
            </a:r>
            <a:br>
              <a:rPr lang="en-US" dirty="0"/>
            </a:br>
            <a:r>
              <a:rPr lang="en-US" dirty="0"/>
              <a:t>A103 : guarantor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11: (numerical) </a:t>
            </a:r>
            <a:br>
              <a:rPr lang="en-US" dirty="0"/>
            </a:br>
            <a:r>
              <a:rPr lang="en-US" dirty="0"/>
              <a:t>Present residence since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12: (qualitative) </a:t>
            </a:r>
            <a:br>
              <a:rPr lang="en-US" dirty="0"/>
            </a:br>
            <a:r>
              <a:rPr lang="en-US" dirty="0"/>
              <a:t>Property </a:t>
            </a:r>
            <a:br>
              <a:rPr lang="en-US" dirty="0"/>
            </a:br>
            <a:r>
              <a:rPr lang="en-US" dirty="0"/>
              <a:t>A121 : real estate </a:t>
            </a:r>
            <a:br>
              <a:rPr lang="en-US" dirty="0"/>
            </a:br>
            <a:r>
              <a:rPr lang="en-US" dirty="0"/>
              <a:t>A122 : if not A121 : building society savings agreement/ life insurance </a:t>
            </a:r>
            <a:br>
              <a:rPr lang="en-US" dirty="0"/>
            </a:br>
            <a:r>
              <a:rPr lang="en-US" dirty="0"/>
              <a:t>A123 : if not A121/A122 : car or other, not in attribute 6 </a:t>
            </a:r>
            <a:br>
              <a:rPr lang="en-US" dirty="0"/>
            </a:br>
            <a:r>
              <a:rPr lang="en-US" dirty="0"/>
              <a:t>A124 : unknown / no property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13: (numerical) </a:t>
            </a:r>
            <a:br>
              <a:rPr lang="en-US" dirty="0"/>
            </a:br>
            <a:r>
              <a:rPr lang="en-US" dirty="0"/>
              <a:t>Age in years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14: (qualitative) </a:t>
            </a:r>
            <a:br>
              <a:rPr lang="en-US" dirty="0"/>
            </a:br>
            <a:r>
              <a:rPr lang="en-US" dirty="0"/>
              <a:t>Other installment plans </a:t>
            </a:r>
            <a:br>
              <a:rPr lang="en-US" dirty="0"/>
            </a:br>
            <a:r>
              <a:rPr lang="en-US" dirty="0"/>
              <a:t>A141 : bank </a:t>
            </a:r>
            <a:br>
              <a:rPr lang="en-US" dirty="0"/>
            </a:br>
            <a:r>
              <a:rPr lang="en-US" dirty="0"/>
              <a:t>A142 : stores </a:t>
            </a:r>
            <a:br>
              <a:rPr lang="en-US" dirty="0"/>
            </a:br>
            <a:r>
              <a:rPr lang="en-US" dirty="0"/>
              <a:t>A143 : none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15: (qualitative) </a:t>
            </a:r>
            <a:br>
              <a:rPr lang="en-US" dirty="0"/>
            </a:br>
            <a:r>
              <a:rPr lang="en-US" dirty="0"/>
              <a:t>Housing </a:t>
            </a:r>
            <a:br>
              <a:rPr lang="en-US" dirty="0"/>
            </a:br>
            <a:r>
              <a:rPr lang="en-US" dirty="0"/>
              <a:t>A151 : rent </a:t>
            </a:r>
            <a:br>
              <a:rPr lang="en-US" dirty="0"/>
            </a:br>
            <a:r>
              <a:rPr lang="en-US" dirty="0"/>
              <a:t>A152 : own </a:t>
            </a:r>
            <a:br>
              <a:rPr lang="en-US" dirty="0"/>
            </a:br>
            <a:r>
              <a:rPr lang="en-US" dirty="0"/>
              <a:t>A153 : for free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16: (numerical) </a:t>
            </a:r>
            <a:br>
              <a:rPr lang="en-US" dirty="0"/>
            </a:br>
            <a:r>
              <a:rPr lang="en-US" dirty="0"/>
              <a:t>Number of existing credits at this bank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17: (qualitative) </a:t>
            </a:r>
            <a:br>
              <a:rPr lang="en-US" dirty="0"/>
            </a:br>
            <a:r>
              <a:rPr lang="en-US" dirty="0"/>
              <a:t>Job </a:t>
            </a:r>
            <a:br>
              <a:rPr lang="en-US" dirty="0"/>
            </a:br>
            <a:r>
              <a:rPr lang="en-US" dirty="0"/>
              <a:t>A171 : unemployed/ unskilled - non-resident </a:t>
            </a:r>
            <a:br>
              <a:rPr lang="en-US" dirty="0"/>
            </a:br>
            <a:r>
              <a:rPr lang="en-US" dirty="0"/>
              <a:t>A172 : unskilled - resident </a:t>
            </a:r>
            <a:br>
              <a:rPr lang="en-US" dirty="0"/>
            </a:br>
            <a:r>
              <a:rPr lang="en-US" dirty="0"/>
              <a:t>A173 : skilled employee / official </a:t>
            </a:r>
            <a:br>
              <a:rPr lang="en-US" dirty="0"/>
            </a:br>
            <a:r>
              <a:rPr lang="en-US" dirty="0"/>
              <a:t>A174 : management/ self-employed/ </a:t>
            </a:r>
            <a:br>
              <a:rPr lang="en-US" dirty="0"/>
            </a:br>
            <a:r>
              <a:rPr lang="en-US" dirty="0"/>
              <a:t>highly qualified employee/ officer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18: (numerical) </a:t>
            </a:r>
            <a:br>
              <a:rPr lang="en-US" dirty="0"/>
            </a:br>
            <a:r>
              <a:rPr lang="en-US" dirty="0"/>
              <a:t>Number of people being liable to provide maintenance for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19: (qualitative) </a:t>
            </a:r>
            <a:br>
              <a:rPr lang="en-US" dirty="0"/>
            </a:br>
            <a:r>
              <a:rPr lang="en-US" dirty="0"/>
              <a:t>Telephone </a:t>
            </a:r>
            <a:br>
              <a:rPr lang="en-US" dirty="0"/>
            </a:br>
            <a:r>
              <a:rPr lang="en-US" dirty="0"/>
              <a:t>A191 : none </a:t>
            </a:r>
            <a:br>
              <a:rPr lang="en-US" dirty="0"/>
            </a:br>
            <a:r>
              <a:rPr lang="en-US" dirty="0"/>
              <a:t>A192 : yes, registered under the customers name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Attribute 20: (qualitative) </a:t>
            </a:r>
            <a:br>
              <a:rPr lang="en-US" dirty="0"/>
            </a:br>
            <a:r>
              <a:rPr lang="en-US" dirty="0"/>
              <a:t>foreign worker </a:t>
            </a:r>
            <a:br>
              <a:rPr lang="en-US" dirty="0"/>
            </a:br>
            <a:r>
              <a:rPr lang="en-US" dirty="0"/>
              <a:t>A201 : yes </a:t>
            </a:r>
            <a:br>
              <a:rPr lang="en-US" dirty="0"/>
            </a:br>
            <a:r>
              <a:rPr lang="en-US" dirty="0"/>
              <a:t>A202 : no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FA689C-7A94-4775-AB50-7BA2C61A539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242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FA689C-7A94-4775-AB50-7BA2C61A5391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Name He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47700"/>
            <a:ext cx="91440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69901" y="2612799"/>
            <a:ext cx="8220074" cy="623887"/>
          </a:xfrm>
        </p:spPr>
        <p:txBody>
          <a:bodyPr>
            <a:normAutofit/>
          </a:bodyPr>
          <a:lstStyle>
            <a:lvl1pPr algn="ctr">
              <a:buNone/>
              <a:defRPr kumimoji="0" 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Section Name Here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69901" y="3290677"/>
            <a:ext cx="8220074" cy="439496"/>
          </a:xfrm>
        </p:spPr>
        <p:txBody>
          <a:bodyPr>
            <a:normAutofit/>
          </a:bodyPr>
          <a:lstStyle>
            <a:lvl1pPr algn="ctr">
              <a:buNone/>
              <a:def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Who what when where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f Coloumn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3211"/>
            <a:ext cx="8229600" cy="553998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tabLst/>
              <a:defRPr baseline="0"/>
            </a:lvl1pPr>
          </a:lstStyle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tabLst/>
              <a:defRPr/>
            </a:pPr>
            <a:r>
              <a:rPr lang="en-US" dirty="0"/>
              <a:t>Title of Column Graph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sp>
        <p:nvSpPr>
          <p:cNvPr id="14" name="Chart Placeholder 13"/>
          <p:cNvSpPr>
            <a:spLocks noGrp="1"/>
          </p:cNvSpPr>
          <p:nvPr>
            <p:ph type="chart" sz="quarter" idx="10"/>
          </p:nvPr>
        </p:nvSpPr>
        <p:spPr>
          <a:xfrm>
            <a:off x="460375" y="1509713"/>
            <a:ext cx="8229600" cy="4716462"/>
          </a:xfrm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f Bar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3211"/>
            <a:ext cx="8229600" cy="553998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tabLst/>
              <a:defRPr baseline="0"/>
            </a:lvl1pPr>
          </a:lstStyle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tabLst/>
              <a:defRPr/>
            </a:pPr>
            <a:r>
              <a:rPr lang="en-US" dirty="0"/>
              <a:t>Title of Bar Graph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sp>
        <p:nvSpPr>
          <p:cNvPr id="14" name="Chart Placeholder 13"/>
          <p:cNvSpPr>
            <a:spLocks noGrp="1"/>
          </p:cNvSpPr>
          <p:nvPr>
            <p:ph type="chart" sz="quarter" idx="10"/>
          </p:nvPr>
        </p:nvSpPr>
        <p:spPr>
          <a:xfrm>
            <a:off x="460375" y="1509713"/>
            <a:ext cx="8229600" cy="4716462"/>
          </a:xfrm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f Pi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3211"/>
            <a:ext cx="8229600" cy="553998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tabLst/>
              <a:defRPr baseline="0"/>
            </a:lvl1pPr>
          </a:lstStyle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tabLst/>
              <a:defRPr/>
            </a:pPr>
            <a:r>
              <a:rPr lang="en-US" dirty="0"/>
              <a:t>Title of Pie Chart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sp>
        <p:nvSpPr>
          <p:cNvPr id="4" name="Chart Placeholder 13"/>
          <p:cNvSpPr>
            <a:spLocks noGrp="1"/>
          </p:cNvSpPr>
          <p:nvPr>
            <p:ph type="chart" sz="quarter" idx="10"/>
          </p:nvPr>
        </p:nvSpPr>
        <p:spPr>
          <a:xfrm>
            <a:off x="460375" y="1509713"/>
            <a:ext cx="8229600" cy="4716462"/>
          </a:xfrm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f Pie 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3211"/>
            <a:ext cx="8229600" cy="553998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tabLst/>
              <a:defRPr baseline="0"/>
            </a:lvl1pPr>
          </a:lstStyle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tabLst/>
              <a:defRPr/>
            </a:pPr>
            <a:r>
              <a:rPr lang="en-US" dirty="0"/>
              <a:t>Title of Pie Chart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sp>
        <p:nvSpPr>
          <p:cNvPr id="4" name="Chart Placeholder 13"/>
          <p:cNvSpPr>
            <a:spLocks noGrp="1"/>
          </p:cNvSpPr>
          <p:nvPr>
            <p:ph type="chart" sz="quarter" idx="10"/>
          </p:nvPr>
        </p:nvSpPr>
        <p:spPr>
          <a:xfrm>
            <a:off x="460375" y="1509713"/>
            <a:ext cx="8229600" cy="4716462"/>
          </a:xfrm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f Pie 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3211"/>
            <a:ext cx="8229600" cy="553998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tabLst/>
              <a:defRPr baseline="0"/>
            </a:lvl1pPr>
          </a:lstStyle>
          <a:p>
            <a:pPr lvl="0"/>
            <a:r>
              <a:rPr lang="en-US" dirty="0"/>
              <a:t>Insert Title Here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val 6"/>
          <p:cNvSpPr>
            <a:spLocks noChangeArrowheads="1"/>
          </p:cNvSpPr>
          <p:nvPr userDrawn="1"/>
        </p:nvSpPr>
        <p:spPr bwMode="gray">
          <a:xfrm>
            <a:off x="355600" y="5858423"/>
            <a:ext cx="8432800" cy="550531"/>
          </a:xfrm>
          <a:prstGeom prst="ellipse">
            <a:avLst/>
          </a:prstGeom>
          <a:gradFill rotWithShape="1">
            <a:gsLst>
              <a:gs pos="0">
                <a:srgbClr val="080808">
                  <a:alpha val="30000"/>
                </a:srgbClr>
              </a:gs>
              <a:gs pos="100000">
                <a:srgbClr val="0040A8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 algn="ctr">
            <a:noFill/>
            <a:miter lim="800000"/>
            <a:headEnd/>
            <a:tailEnd/>
          </a:ln>
          <a:effectLst/>
        </p:spPr>
        <p:txBody>
          <a:bodyPr wrap="square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000000"/>
              </a:solidFill>
            </a:endParaRPr>
          </a:p>
        </p:txBody>
      </p:sp>
      <p:sp>
        <p:nvSpPr>
          <p:cNvPr id="57" name="Text Placeholder 56"/>
          <p:cNvSpPr>
            <a:spLocks noGrp="1"/>
          </p:cNvSpPr>
          <p:nvPr>
            <p:ph type="body" sz="quarter" idx="10" hasCustomPrompt="1"/>
          </p:nvPr>
        </p:nvSpPr>
        <p:spPr>
          <a:xfrm>
            <a:off x="785078" y="4223431"/>
            <a:ext cx="1452108" cy="566737"/>
          </a:xfrm>
        </p:spPr>
        <p:txBody>
          <a:bodyPr>
            <a:normAutofit/>
          </a:bodyPr>
          <a:lstStyle>
            <a:lvl1pPr algn="ctr">
              <a:buNone/>
              <a:defRPr lang="en-IN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Text 1</a:t>
            </a:r>
            <a:endParaRPr lang="en-IN" dirty="0"/>
          </a:p>
        </p:txBody>
      </p:sp>
      <p:sp>
        <p:nvSpPr>
          <p:cNvPr id="60" name="Text Placeholder 56"/>
          <p:cNvSpPr>
            <a:spLocks noGrp="1"/>
          </p:cNvSpPr>
          <p:nvPr>
            <p:ph type="body" sz="quarter" idx="12" hasCustomPrompt="1"/>
          </p:nvPr>
        </p:nvSpPr>
        <p:spPr>
          <a:xfrm>
            <a:off x="2832365" y="4223431"/>
            <a:ext cx="1452108" cy="566737"/>
          </a:xfrm>
        </p:spPr>
        <p:txBody>
          <a:bodyPr>
            <a:normAutofit/>
          </a:bodyPr>
          <a:lstStyle>
            <a:lvl1pPr algn="ctr">
              <a:buNone/>
              <a:defRPr lang="en-IN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Text 2</a:t>
            </a:r>
            <a:endParaRPr lang="en-IN" dirty="0"/>
          </a:p>
        </p:txBody>
      </p:sp>
      <p:sp>
        <p:nvSpPr>
          <p:cNvPr id="63" name="Text Placeholder 56"/>
          <p:cNvSpPr>
            <a:spLocks noGrp="1"/>
          </p:cNvSpPr>
          <p:nvPr>
            <p:ph type="body" sz="quarter" idx="14" hasCustomPrompt="1"/>
          </p:nvPr>
        </p:nvSpPr>
        <p:spPr>
          <a:xfrm>
            <a:off x="4905665" y="4223431"/>
            <a:ext cx="1452108" cy="566737"/>
          </a:xfrm>
        </p:spPr>
        <p:txBody>
          <a:bodyPr>
            <a:normAutofit/>
          </a:bodyPr>
          <a:lstStyle>
            <a:lvl1pPr algn="ctr">
              <a:buNone/>
              <a:defRPr lang="en-IN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Text 3</a:t>
            </a:r>
          </a:p>
        </p:txBody>
      </p:sp>
      <p:sp>
        <p:nvSpPr>
          <p:cNvPr id="66" name="Text Placeholder 56"/>
          <p:cNvSpPr>
            <a:spLocks noGrp="1"/>
          </p:cNvSpPr>
          <p:nvPr>
            <p:ph type="body" sz="quarter" idx="16" hasCustomPrompt="1"/>
          </p:nvPr>
        </p:nvSpPr>
        <p:spPr>
          <a:xfrm>
            <a:off x="6884396" y="4223431"/>
            <a:ext cx="1452108" cy="566737"/>
          </a:xfrm>
        </p:spPr>
        <p:txBody>
          <a:bodyPr>
            <a:normAutofit/>
          </a:bodyPr>
          <a:lstStyle>
            <a:lvl1pPr algn="ctr">
              <a:buNone/>
              <a:defRPr lang="en-IN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Text 4</a:t>
            </a:r>
            <a:endParaRPr lang="en-IN" dirty="0"/>
          </a:p>
        </p:txBody>
      </p:sp>
      <p:sp>
        <p:nvSpPr>
          <p:cNvPr id="12" name="Title 4"/>
          <p:cNvSpPr>
            <a:spLocks noGrp="1"/>
          </p:cNvSpPr>
          <p:nvPr>
            <p:ph type="title" hasCustomPrompt="1"/>
          </p:nvPr>
        </p:nvSpPr>
        <p:spPr>
          <a:xfrm>
            <a:off x="460375" y="140024"/>
            <a:ext cx="8229600" cy="55399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in Circ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 userDrawn="1"/>
        </p:nvSpPr>
        <p:spPr>
          <a:xfrm>
            <a:off x="2643450" y="1730903"/>
            <a:ext cx="3857101" cy="3857101"/>
          </a:xfrm>
          <a:prstGeom prst="ellipse">
            <a:avLst/>
          </a:prstGeom>
          <a:noFill/>
          <a:ln w="12700" cap="rnd">
            <a:solidFill>
              <a:schemeClr val="accent6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itle 4"/>
          <p:cNvSpPr>
            <a:spLocks noGrp="1"/>
          </p:cNvSpPr>
          <p:nvPr userDrawn="1">
            <p:ph type="title" hasCustomPrompt="1"/>
          </p:nvPr>
        </p:nvSpPr>
        <p:spPr>
          <a:xfrm>
            <a:off x="460375" y="140024"/>
            <a:ext cx="8229600" cy="55399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2153393" y="2931726"/>
            <a:ext cx="957445" cy="957445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0" name="Text Placeholder 56"/>
          <p:cNvSpPr>
            <a:spLocks noGrp="1"/>
          </p:cNvSpPr>
          <p:nvPr>
            <p:ph type="body" sz="quarter" idx="14" hasCustomPrompt="1"/>
          </p:nvPr>
        </p:nvSpPr>
        <p:spPr>
          <a:xfrm>
            <a:off x="3474131" y="3152631"/>
            <a:ext cx="2231528" cy="693655"/>
          </a:xfrm>
        </p:spPr>
        <p:txBody>
          <a:bodyPr>
            <a:noAutofit/>
          </a:bodyPr>
          <a:lstStyle>
            <a:lvl1pPr marL="0" indent="0" algn="ctr">
              <a:buNone/>
              <a:defRPr lang="en-IN" sz="2000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INSERT TEXT Subject Matter</a:t>
            </a:r>
            <a:endParaRPr lang="en-IN" dirty="0"/>
          </a:p>
        </p:txBody>
      </p:sp>
      <p:sp>
        <p:nvSpPr>
          <p:cNvPr id="25" name="Oval 24"/>
          <p:cNvSpPr/>
          <p:nvPr userDrawn="1"/>
        </p:nvSpPr>
        <p:spPr>
          <a:xfrm>
            <a:off x="5956137" y="2931726"/>
            <a:ext cx="957445" cy="957445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Oval 25"/>
          <p:cNvSpPr/>
          <p:nvPr userDrawn="1"/>
        </p:nvSpPr>
        <p:spPr>
          <a:xfrm>
            <a:off x="4093278" y="1338103"/>
            <a:ext cx="957445" cy="957445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1" name="Oval 30"/>
          <p:cNvSpPr/>
          <p:nvPr userDrawn="1"/>
        </p:nvSpPr>
        <p:spPr>
          <a:xfrm>
            <a:off x="4093278" y="5126298"/>
            <a:ext cx="957445" cy="957445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4" name="Text Placeholder 56"/>
          <p:cNvSpPr>
            <a:spLocks noGrp="1"/>
          </p:cNvSpPr>
          <p:nvPr>
            <p:ph type="body" sz="quarter" idx="13" hasCustomPrompt="1"/>
          </p:nvPr>
        </p:nvSpPr>
        <p:spPr>
          <a:xfrm>
            <a:off x="3863878" y="953610"/>
            <a:ext cx="1416244" cy="329811"/>
          </a:xfrm>
        </p:spPr>
        <p:txBody>
          <a:bodyPr>
            <a:normAutofit/>
          </a:bodyPr>
          <a:lstStyle>
            <a:lvl1pPr algn="ctr">
              <a:buNone/>
              <a:defRPr lang="en-IN" sz="1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en-IN" dirty="0"/>
          </a:p>
        </p:txBody>
      </p:sp>
      <p:sp>
        <p:nvSpPr>
          <p:cNvPr id="37" name="Text Placeholder 56"/>
          <p:cNvSpPr>
            <a:spLocks noGrp="1"/>
          </p:cNvSpPr>
          <p:nvPr>
            <p:ph type="body" sz="quarter" idx="15" hasCustomPrompt="1"/>
          </p:nvPr>
        </p:nvSpPr>
        <p:spPr>
          <a:xfrm>
            <a:off x="3863878" y="6124845"/>
            <a:ext cx="1416244" cy="329811"/>
          </a:xfrm>
        </p:spPr>
        <p:txBody>
          <a:bodyPr>
            <a:normAutofit/>
          </a:bodyPr>
          <a:lstStyle>
            <a:lvl1pPr algn="ctr">
              <a:buNone/>
              <a:defRPr lang="en-IN" sz="1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en-IN" dirty="0"/>
          </a:p>
        </p:txBody>
      </p:sp>
      <p:sp>
        <p:nvSpPr>
          <p:cNvPr id="39" name="Text Placeholder 56"/>
          <p:cNvSpPr>
            <a:spLocks noGrp="1"/>
          </p:cNvSpPr>
          <p:nvPr>
            <p:ph type="body" sz="quarter" idx="16" hasCustomPrompt="1"/>
          </p:nvPr>
        </p:nvSpPr>
        <p:spPr>
          <a:xfrm>
            <a:off x="6998963" y="3232353"/>
            <a:ext cx="1416244" cy="329811"/>
          </a:xfrm>
        </p:spPr>
        <p:txBody>
          <a:bodyPr>
            <a:normAutofit/>
          </a:bodyPr>
          <a:lstStyle>
            <a:lvl1pPr algn="ctr">
              <a:buNone/>
              <a:defRPr lang="en-IN" sz="1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en-IN" dirty="0"/>
          </a:p>
        </p:txBody>
      </p:sp>
      <p:sp>
        <p:nvSpPr>
          <p:cNvPr id="40" name="Text Placeholder 56"/>
          <p:cNvSpPr>
            <a:spLocks noGrp="1"/>
          </p:cNvSpPr>
          <p:nvPr>
            <p:ph type="body" sz="quarter" idx="17" hasCustomPrompt="1"/>
          </p:nvPr>
        </p:nvSpPr>
        <p:spPr>
          <a:xfrm>
            <a:off x="701622" y="3232353"/>
            <a:ext cx="1416244" cy="329811"/>
          </a:xfrm>
        </p:spPr>
        <p:txBody>
          <a:bodyPr>
            <a:normAutofit/>
          </a:bodyPr>
          <a:lstStyle>
            <a:lvl1pPr algn="ctr">
              <a:buNone/>
              <a:defRPr lang="en-IN" sz="1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en-IN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2_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152400" y="381000"/>
            <a:ext cx="6838950" cy="3365500"/>
            <a:chOff x="664" y="1951"/>
            <a:chExt cx="4308" cy="2120"/>
          </a:xfrm>
        </p:grpSpPr>
        <p:sp>
          <p:nvSpPr>
            <p:cNvPr id="4112" name="Freeform 16"/>
            <p:cNvSpPr>
              <a:spLocks/>
            </p:cNvSpPr>
            <p:nvPr/>
          </p:nvSpPr>
          <p:spPr bwMode="invGray">
            <a:xfrm>
              <a:off x="743" y="2045"/>
              <a:ext cx="1267" cy="1938"/>
            </a:xfrm>
            <a:custGeom>
              <a:avLst/>
              <a:gdLst/>
              <a:ahLst/>
              <a:cxnLst>
                <a:cxn ang="0">
                  <a:pos x="116" y="258"/>
                </a:cxn>
                <a:cxn ang="0">
                  <a:pos x="320" y="210"/>
                </a:cxn>
                <a:cxn ang="0">
                  <a:pos x="434" y="240"/>
                </a:cxn>
                <a:cxn ang="0">
                  <a:pos x="416" y="444"/>
                </a:cxn>
                <a:cxn ang="0">
                  <a:pos x="272" y="582"/>
                </a:cxn>
                <a:cxn ang="0">
                  <a:pos x="218" y="714"/>
                </a:cxn>
                <a:cxn ang="0">
                  <a:pos x="284" y="964"/>
                </a:cxn>
                <a:cxn ang="0">
                  <a:pos x="316" y="960"/>
                </a:cxn>
                <a:cxn ang="0">
                  <a:pos x="328" y="906"/>
                </a:cxn>
                <a:cxn ang="0">
                  <a:pos x="478" y="1154"/>
                </a:cxn>
                <a:cxn ang="0">
                  <a:pos x="650" y="1200"/>
                </a:cxn>
                <a:cxn ang="0">
                  <a:pos x="794" y="1350"/>
                </a:cxn>
                <a:cxn ang="0">
                  <a:pos x="854" y="1422"/>
                </a:cxn>
                <a:cxn ang="0">
                  <a:pos x="770" y="1608"/>
                </a:cxn>
                <a:cxn ang="0">
                  <a:pos x="916" y="1782"/>
                </a:cxn>
                <a:cxn ang="0">
                  <a:pos x="1034" y="2022"/>
                </a:cxn>
                <a:cxn ang="0">
                  <a:pos x="1094" y="2310"/>
                </a:cxn>
                <a:cxn ang="0">
                  <a:pos x="1194" y="2540"/>
                </a:cxn>
                <a:cxn ang="0">
                  <a:pos x="1280" y="2520"/>
                </a:cxn>
                <a:cxn ang="0">
                  <a:pos x="1244" y="2394"/>
                </a:cxn>
                <a:cxn ang="0">
                  <a:pos x="1288" y="2306"/>
                </a:cxn>
                <a:cxn ang="0">
                  <a:pos x="1368" y="2228"/>
                </a:cxn>
                <a:cxn ang="0">
                  <a:pos x="1448" y="2076"/>
                </a:cxn>
                <a:cxn ang="0">
                  <a:pos x="1568" y="1950"/>
                </a:cxn>
                <a:cxn ang="0">
                  <a:pos x="1622" y="1746"/>
                </a:cxn>
                <a:cxn ang="0">
                  <a:pos x="1552" y="1538"/>
                </a:cxn>
                <a:cxn ang="0">
                  <a:pos x="1376" y="1410"/>
                </a:cxn>
                <a:cxn ang="0">
                  <a:pos x="1104" y="1280"/>
                </a:cxn>
                <a:cxn ang="0">
                  <a:pos x="974" y="1260"/>
                </a:cxn>
                <a:cxn ang="0">
                  <a:pos x="904" y="1268"/>
                </a:cxn>
                <a:cxn ang="0">
                  <a:pos x="794" y="1308"/>
                </a:cxn>
                <a:cxn ang="0">
                  <a:pos x="758" y="1174"/>
                </a:cxn>
                <a:cxn ang="0">
                  <a:pos x="736" y="1062"/>
                </a:cxn>
                <a:cxn ang="0">
                  <a:pos x="632" y="1104"/>
                </a:cxn>
                <a:cxn ang="0">
                  <a:pos x="568" y="950"/>
                </a:cxn>
                <a:cxn ang="0">
                  <a:pos x="740" y="912"/>
                </a:cxn>
                <a:cxn ang="0">
                  <a:pos x="842" y="906"/>
                </a:cxn>
                <a:cxn ang="0">
                  <a:pos x="896" y="900"/>
                </a:cxn>
                <a:cxn ang="0">
                  <a:pos x="1058" y="750"/>
                </a:cxn>
                <a:cxn ang="0">
                  <a:pos x="1184" y="678"/>
                </a:cxn>
                <a:cxn ang="0">
                  <a:pos x="1278" y="636"/>
                </a:cxn>
                <a:cxn ang="0">
                  <a:pos x="1340" y="538"/>
                </a:cxn>
                <a:cxn ang="0">
                  <a:pos x="1288" y="512"/>
                </a:cxn>
                <a:cxn ang="0">
                  <a:pos x="1526" y="456"/>
                </a:cxn>
                <a:cxn ang="0">
                  <a:pos x="1406" y="342"/>
                </a:cxn>
                <a:cxn ang="0">
                  <a:pos x="1328" y="264"/>
                </a:cxn>
                <a:cxn ang="0">
                  <a:pos x="1222" y="364"/>
                </a:cxn>
                <a:cxn ang="0">
                  <a:pos x="1110" y="444"/>
                </a:cxn>
                <a:cxn ang="0">
                  <a:pos x="1022" y="304"/>
                </a:cxn>
                <a:cxn ang="0">
                  <a:pos x="1212" y="240"/>
                </a:cxn>
                <a:cxn ang="0">
                  <a:pos x="1266" y="198"/>
                </a:cxn>
                <a:cxn ang="0">
                  <a:pos x="1328" y="172"/>
                </a:cxn>
                <a:cxn ang="0">
                  <a:pos x="1286" y="144"/>
                </a:cxn>
                <a:cxn ang="0">
                  <a:pos x="1262" y="120"/>
                </a:cxn>
                <a:cxn ang="0">
                  <a:pos x="1202" y="102"/>
                </a:cxn>
                <a:cxn ang="0">
                  <a:pos x="1106" y="136"/>
                </a:cxn>
                <a:cxn ang="0">
                  <a:pos x="950" y="120"/>
                </a:cxn>
                <a:cxn ang="0">
                  <a:pos x="550" y="0"/>
                </a:cxn>
                <a:cxn ang="0">
                  <a:pos x="344" y="32"/>
                </a:cxn>
                <a:cxn ang="0">
                  <a:pos x="290" y="102"/>
                </a:cxn>
                <a:cxn ang="0">
                  <a:pos x="128" y="174"/>
                </a:cxn>
                <a:cxn ang="0">
                  <a:pos x="128" y="216"/>
                </a:cxn>
                <a:cxn ang="0">
                  <a:pos x="2" y="252"/>
                </a:cxn>
              </a:cxnLst>
              <a:rect l="0" t="0" r="r" b="b"/>
              <a:pathLst>
                <a:path w="1692" h="2586">
                  <a:moveTo>
                    <a:pt x="2" y="252"/>
                  </a:moveTo>
                  <a:lnTo>
                    <a:pt x="68" y="264"/>
                  </a:lnTo>
                  <a:lnTo>
                    <a:pt x="116" y="258"/>
                  </a:lnTo>
                  <a:lnTo>
                    <a:pt x="188" y="216"/>
                  </a:lnTo>
                  <a:lnTo>
                    <a:pt x="236" y="210"/>
                  </a:lnTo>
                  <a:lnTo>
                    <a:pt x="320" y="210"/>
                  </a:lnTo>
                  <a:lnTo>
                    <a:pt x="368" y="216"/>
                  </a:lnTo>
                  <a:lnTo>
                    <a:pt x="398" y="246"/>
                  </a:lnTo>
                  <a:lnTo>
                    <a:pt x="434" y="240"/>
                  </a:lnTo>
                  <a:lnTo>
                    <a:pt x="422" y="294"/>
                  </a:lnTo>
                  <a:lnTo>
                    <a:pt x="404" y="354"/>
                  </a:lnTo>
                  <a:lnTo>
                    <a:pt x="416" y="444"/>
                  </a:lnTo>
                  <a:lnTo>
                    <a:pt x="408" y="480"/>
                  </a:lnTo>
                  <a:lnTo>
                    <a:pt x="380" y="474"/>
                  </a:lnTo>
                  <a:lnTo>
                    <a:pt x="272" y="582"/>
                  </a:lnTo>
                  <a:lnTo>
                    <a:pt x="236" y="628"/>
                  </a:lnTo>
                  <a:lnTo>
                    <a:pt x="242" y="672"/>
                  </a:lnTo>
                  <a:lnTo>
                    <a:pt x="218" y="714"/>
                  </a:lnTo>
                  <a:lnTo>
                    <a:pt x="268" y="774"/>
                  </a:lnTo>
                  <a:lnTo>
                    <a:pt x="262" y="844"/>
                  </a:lnTo>
                  <a:lnTo>
                    <a:pt x="284" y="964"/>
                  </a:lnTo>
                  <a:lnTo>
                    <a:pt x="320" y="1010"/>
                  </a:lnTo>
                  <a:lnTo>
                    <a:pt x="324" y="970"/>
                  </a:lnTo>
                  <a:lnTo>
                    <a:pt x="316" y="960"/>
                  </a:lnTo>
                  <a:lnTo>
                    <a:pt x="302" y="834"/>
                  </a:lnTo>
                  <a:lnTo>
                    <a:pt x="326" y="830"/>
                  </a:lnTo>
                  <a:lnTo>
                    <a:pt x="328" y="906"/>
                  </a:lnTo>
                  <a:lnTo>
                    <a:pt x="380" y="996"/>
                  </a:lnTo>
                  <a:lnTo>
                    <a:pt x="368" y="1074"/>
                  </a:lnTo>
                  <a:lnTo>
                    <a:pt x="478" y="1154"/>
                  </a:lnTo>
                  <a:lnTo>
                    <a:pt x="564" y="1164"/>
                  </a:lnTo>
                  <a:lnTo>
                    <a:pt x="612" y="1208"/>
                  </a:lnTo>
                  <a:lnTo>
                    <a:pt x="650" y="1200"/>
                  </a:lnTo>
                  <a:lnTo>
                    <a:pt x="680" y="1224"/>
                  </a:lnTo>
                  <a:lnTo>
                    <a:pt x="698" y="1272"/>
                  </a:lnTo>
                  <a:lnTo>
                    <a:pt x="794" y="1350"/>
                  </a:lnTo>
                  <a:lnTo>
                    <a:pt x="842" y="1308"/>
                  </a:lnTo>
                  <a:lnTo>
                    <a:pt x="848" y="1350"/>
                  </a:lnTo>
                  <a:lnTo>
                    <a:pt x="854" y="1422"/>
                  </a:lnTo>
                  <a:lnTo>
                    <a:pt x="786" y="1490"/>
                  </a:lnTo>
                  <a:lnTo>
                    <a:pt x="788" y="1542"/>
                  </a:lnTo>
                  <a:lnTo>
                    <a:pt x="770" y="1608"/>
                  </a:lnTo>
                  <a:lnTo>
                    <a:pt x="802" y="1634"/>
                  </a:lnTo>
                  <a:lnTo>
                    <a:pt x="848" y="1668"/>
                  </a:lnTo>
                  <a:lnTo>
                    <a:pt x="916" y="1782"/>
                  </a:lnTo>
                  <a:lnTo>
                    <a:pt x="956" y="1800"/>
                  </a:lnTo>
                  <a:lnTo>
                    <a:pt x="1010" y="1848"/>
                  </a:lnTo>
                  <a:lnTo>
                    <a:pt x="1034" y="2022"/>
                  </a:lnTo>
                  <a:lnTo>
                    <a:pt x="1058" y="2178"/>
                  </a:lnTo>
                  <a:lnTo>
                    <a:pt x="1046" y="2244"/>
                  </a:lnTo>
                  <a:lnTo>
                    <a:pt x="1094" y="2310"/>
                  </a:lnTo>
                  <a:lnTo>
                    <a:pt x="1118" y="2364"/>
                  </a:lnTo>
                  <a:lnTo>
                    <a:pt x="1138" y="2458"/>
                  </a:lnTo>
                  <a:lnTo>
                    <a:pt x="1194" y="2540"/>
                  </a:lnTo>
                  <a:lnTo>
                    <a:pt x="1286" y="2586"/>
                  </a:lnTo>
                  <a:lnTo>
                    <a:pt x="1382" y="2574"/>
                  </a:lnTo>
                  <a:lnTo>
                    <a:pt x="1280" y="2520"/>
                  </a:lnTo>
                  <a:lnTo>
                    <a:pt x="1266" y="2472"/>
                  </a:lnTo>
                  <a:lnTo>
                    <a:pt x="1288" y="2428"/>
                  </a:lnTo>
                  <a:lnTo>
                    <a:pt x="1244" y="2394"/>
                  </a:lnTo>
                  <a:lnTo>
                    <a:pt x="1284" y="2334"/>
                  </a:lnTo>
                  <a:lnTo>
                    <a:pt x="1244" y="2300"/>
                  </a:lnTo>
                  <a:lnTo>
                    <a:pt x="1288" y="2306"/>
                  </a:lnTo>
                  <a:lnTo>
                    <a:pt x="1286" y="2244"/>
                  </a:lnTo>
                  <a:lnTo>
                    <a:pt x="1330" y="2268"/>
                  </a:lnTo>
                  <a:lnTo>
                    <a:pt x="1368" y="2228"/>
                  </a:lnTo>
                  <a:lnTo>
                    <a:pt x="1334" y="2160"/>
                  </a:lnTo>
                  <a:lnTo>
                    <a:pt x="1382" y="2184"/>
                  </a:lnTo>
                  <a:lnTo>
                    <a:pt x="1448" y="2076"/>
                  </a:lnTo>
                  <a:lnTo>
                    <a:pt x="1468" y="2052"/>
                  </a:lnTo>
                  <a:lnTo>
                    <a:pt x="1476" y="1982"/>
                  </a:lnTo>
                  <a:lnTo>
                    <a:pt x="1568" y="1950"/>
                  </a:lnTo>
                  <a:lnTo>
                    <a:pt x="1612" y="1880"/>
                  </a:lnTo>
                  <a:lnTo>
                    <a:pt x="1628" y="1830"/>
                  </a:lnTo>
                  <a:lnTo>
                    <a:pt x="1622" y="1746"/>
                  </a:lnTo>
                  <a:lnTo>
                    <a:pt x="1692" y="1644"/>
                  </a:lnTo>
                  <a:lnTo>
                    <a:pt x="1652" y="1578"/>
                  </a:lnTo>
                  <a:lnTo>
                    <a:pt x="1552" y="1538"/>
                  </a:lnTo>
                  <a:lnTo>
                    <a:pt x="1448" y="1500"/>
                  </a:lnTo>
                  <a:lnTo>
                    <a:pt x="1376" y="1494"/>
                  </a:lnTo>
                  <a:lnTo>
                    <a:pt x="1376" y="1410"/>
                  </a:lnTo>
                  <a:lnTo>
                    <a:pt x="1262" y="1356"/>
                  </a:lnTo>
                  <a:lnTo>
                    <a:pt x="1166" y="1272"/>
                  </a:lnTo>
                  <a:lnTo>
                    <a:pt x="1104" y="1280"/>
                  </a:lnTo>
                  <a:lnTo>
                    <a:pt x="1048" y="1276"/>
                  </a:lnTo>
                  <a:lnTo>
                    <a:pt x="1020" y="1244"/>
                  </a:lnTo>
                  <a:lnTo>
                    <a:pt x="974" y="1260"/>
                  </a:lnTo>
                  <a:lnTo>
                    <a:pt x="984" y="1238"/>
                  </a:lnTo>
                  <a:lnTo>
                    <a:pt x="934" y="1268"/>
                  </a:lnTo>
                  <a:lnTo>
                    <a:pt x="904" y="1268"/>
                  </a:lnTo>
                  <a:lnTo>
                    <a:pt x="872" y="1314"/>
                  </a:lnTo>
                  <a:lnTo>
                    <a:pt x="836" y="1272"/>
                  </a:lnTo>
                  <a:lnTo>
                    <a:pt x="794" y="1308"/>
                  </a:lnTo>
                  <a:lnTo>
                    <a:pt x="748" y="1278"/>
                  </a:lnTo>
                  <a:lnTo>
                    <a:pt x="758" y="1242"/>
                  </a:lnTo>
                  <a:lnTo>
                    <a:pt x="758" y="1174"/>
                  </a:lnTo>
                  <a:lnTo>
                    <a:pt x="698" y="1176"/>
                  </a:lnTo>
                  <a:lnTo>
                    <a:pt x="668" y="1140"/>
                  </a:lnTo>
                  <a:lnTo>
                    <a:pt x="736" y="1062"/>
                  </a:lnTo>
                  <a:lnTo>
                    <a:pt x="712" y="1050"/>
                  </a:lnTo>
                  <a:lnTo>
                    <a:pt x="658" y="1062"/>
                  </a:lnTo>
                  <a:lnTo>
                    <a:pt x="632" y="1104"/>
                  </a:lnTo>
                  <a:lnTo>
                    <a:pt x="596" y="1110"/>
                  </a:lnTo>
                  <a:lnTo>
                    <a:pt x="538" y="1066"/>
                  </a:lnTo>
                  <a:lnTo>
                    <a:pt x="568" y="950"/>
                  </a:lnTo>
                  <a:lnTo>
                    <a:pt x="632" y="894"/>
                  </a:lnTo>
                  <a:lnTo>
                    <a:pt x="686" y="894"/>
                  </a:lnTo>
                  <a:lnTo>
                    <a:pt x="740" y="912"/>
                  </a:lnTo>
                  <a:lnTo>
                    <a:pt x="736" y="900"/>
                  </a:lnTo>
                  <a:lnTo>
                    <a:pt x="766" y="868"/>
                  </a:lnTo>
                  <a:lnTo>
                    <a:pt x="842" y="906"/>
                  </a:lnTo>
                  <a:lnTo>
                    <a:pt x="848" y="966"/>
                  </a:lnTo>
                  <a:lnTo>
                    <a:pt x="884" y="984"/>
                  </a:lnTo>
                  <a:lnTo>
                    <a:pt x="896" y="900"/>
                  </a:lnTo>
                  <a:lnTo>
                    <a:pt x="878" y="858"/>
                  </a:lnTo>
                  <a:lnTo>
                    <a:pt x="998" y="806"/>
                  </a:lnTo>
                  <a:lnTo>
                    <a:pt x="1058" y="750"/>
                  </a:lnTo>
                  <a:lnTo>
                    <a:pt x="1100" y="696"/>
                  </a:lnTo>
                  <a:lnTo>
                    <a:pt x="1130" y="672"/>
                  </a:lnTo>
                  <a:lnTo>
                    <a:pt x="1184" y="678"/>
                  </a:lnTo>
                  <a:lnTo>
                    <a:pt x="1190" y="636"/>
                  </a:lnTo>
                  <a:lnTo>
                    <a:pt x="1280" y="588"/>
                  </a:lnTo>
                  <a:lnTo>
                    <a:pt x="1278" y="636"/>
                  </a:lnTo>
                  <a:lnTo>
                    <a:pt x="1360" y="602"/>
                  </a:lnTo>
                  <a:lnTo>
                    <a:pt x="1322" y="570"/>
                  </a:lnTo>
                  <a:lnTo>
                    <a:pt x="1340" y="538"/>
                  </a:lnTo>
                  <a:lnTo>
                    <a:pt x="1320" y="522"/>
                  </a:lnTo>
                  <a:lnTo>
                    <a:pt x="1286" y="546"/>
                  </a:lnTo>
                  <a:lnTo>
                    <a:pt x="1288" y="512"/>
                  </a:lnTo>
                  <a:lnTo>
                    <a:pt x="1400" y="504"/>
                  </a:lnTo>
                  <a:lnTo>
                    <a:pt x="1490" y="480"/>
                  </a:lnTo>
                  <a:lnTo>
                    <a:pt x="1526" y="456"/>
                  </a:lnTo>
                  <a:lnTo>
                    <a:pt x="1484" y="394"/>
                  </a:lnTo>
                  <a:cubicBezTo>
                    <a:pt x="1474" y="370"/>
                    <a:pt x="1479" y="319"/>
                    <a:pt x="1466" y="310"/>
                  </a:cubicBezTo>
                  <a:cubicBezTo>
                    <a:pt x="1456" y="300"/>
                    <a:pt x="1423" y="343"/>
                    <a:pt x="1406" y="342"/>
                  </a:cubicBezTo>
                  <a:lnTo>
                    <a:pt x="1376" y="312"/>
                  </a:lnTo>
                  <a:lnTo>
                    <a:pt x="1376" y="270"/>
                  </a:lnTo>
                  <a:lnTo>
                    <a:pt x="1328" y="264"/>
                  </a:lnTo>
                  <a:lnTo>
                    <a:pt x="1312" y="252"/>
                  </a:lnTo>
                  <a:lnTo>
                    <a:pt x="1256" y="314"/>
                  </a:lnTo>
                  <a:lnTo>
                    <a:pt x="1222" y="364"/>
                  </a:lnTo>
                  <a:lnTo>
                    <a:pt x="1172" y="402"/>
                  </a:lnTo>
                  <a:lnTo>
                    <a:pt x="1136" y="474"/>
                  </a:lnTo>
                  <a:lnTo>
                    <a:pt x="1110" y="444"/>
                  </a:lnTo>
                  <a:lnTo>
                    <a:pt x="1128" y="394"/>
                  </a:lnTo>
                  <a:lnTo>
                    <a:pt x="1038" y="334"/>
                  </a:lnTo>
                  <a:lnTo>
                    <a:pt x="1022" y="304"/>
                  </a:lnTo>
                  <a:lnTo>
                    <a:pt x="1122" y="226"/>
                  </a:lnTo>
                  <a:lnTo>
                    <a:pt x="1184" y="222"/>
                  </a:lnTo>
                  <a:lnTo>
                    <a:pt x="1212" y="240"/>
                  </a:lnTo>
                  <a:lnTo>
                    <a:pt x="1248" y="220"/>
                  </a:lnTo>
                  <a:lnTo>
                    <a:pt x="1300" y="220"/>
                  </a:lnTo>
                  <a:lnTo>
                    <a:pt x="1266" y="198"/>
                  </a:lnTo>
                  <a:lnTo>
                    <a:pt x="1208" y="196"/>
                  </a:lnTo>
                  <a:lnTo>
                    <a:pt x="1250" y="174"/>
                  </a:lnTo>
                  <a:lnTo>
                    <a:pt x="1328" y="172"/>
                  </a:lnTo>
                  <a:lnTo>
                    <a:pt x="1364" y="132"/>
                  </a:lnTo>
                  <a:cubicBezTo>
                    <a:pt x="1346" y="124"/>
                    <a:pt x="1343" y="119"/>
                    <a:pt x="1324" y="122"/>
                  </a:cubicBezTo>
                  <a:cubicBezTo>
                    <a:pt x="1310" y="124"/>
                    <a:pt x="1294" y="132"/>
                    <a:pt x="1286" y="144"/>
                  </a:cubicBezTo>
                  <a:cubicBezTo>
                    <a:pt x="1282" y="149"/>
                    <a:pt x="1274" y="148"/>
                    <a:pt x="1268" y="150"/>
                  </a:cubicBezTo>
                  <a:cubicBezTo>
                    <a:pt x="1266" y="144"/>
                    <a:pt x="1259" y="138"/>
                    <a:pt x="1262" y="132"/>
                  </a:cubicBezTo>
                  <a:cubicBezTo>
                    <a:pt x="1269" y="118"/>
                    <a:pt x="1303" y="134"/>
                    <a:pt x="1262" y="120"/>
                  </a:cubicBezTo>
                  <a:cubicBezTo>
                    <a:pt x="1221" y="134"/>
                    <a:pt x="1252" y="105"/>
                    <a:pt x="1262" y="90"/>
                  </a:cubicBezTo>
                  <a:cubicBezTo>
                    <a:pt x="1260" y="84"/>
                    <a:pt x="1262" y="75"/>
                    <a:pt x="1256" y="72"/>
                  </a:cubicBezTo>
                  <a:cubicBezTo>
                    <a:pt x="1238" y="63"/>
                    <a:pt x="1202" y="102"/>
                    <a:pt x="1202" y="102"/>
                  </a:cubicBezTo>
                  <a:cubicBezTo>
                    <a:pt x="1198" y="108"/>
                    <a:pt x="1186" y="140"/>
                    <a:pt x="1180" y="144"/>
                  </a:cubicBezTo>
                  <a:cubicBezTo>
                    <a:pt x="1169" y="151"/>
                    <a:pt x="1148" y="122"/>
                    <a:pt x="1148" y="122"/>
                  </a:cubicBezTo>
                  <a:cubicBezTo>
                    <a:pt x="1138" y="123"/>
                    <a:pt x="1121" y="137"/>
                    <a:pt x="1106" y="136"/>
                  </a:cubicBezTo>
                  <a:cubicBezTo>
                    <a:pt x="1091" y="135"/>
                    <a:pt x="1074" y="117"/>
                    <a:pt x="1056" y="116"/>
                  </a:cubicBezTo>
                  <a:cubicBezTo>
                    <a:pt x="1038" y="115"/>
                    <a:pt x="1016" y="131"/>
                    <a:pt x="998" y="132"/>
                  </a:cubicBezTo>
                  <a:cubicBezTo>
                    <a:pt x="997" y="132"/>
                    <a:pt x="956" y="125"/>
                    <a:pt x="950" y="120"/>
                  </a:cubicBezTo>
                  <a:cubicBezTo>
                    <a:pt x="918" y="94"/>
                    <a:pt x="960" y="108"/>
                    <a:pt x="920" y="90"/>
                  </a:cubicBezTo>
                  <a:cubicBezTo>
                    <a:pt x="852" y="60"/>
                    <a:pt x="806" y="58"/>
                    <a:pt x="730" y="54"/>
                  </a:cubicBezTo>
                  <a:cubicBezTo>
                    <a:pt x="656" y="39"/>
                    <a:pt x="625" y="15"/>
                    <a:pt x="550" y="0"/>
                  </a:cubicBezTo>
                  <a:cubicBezTo>
                    <a:pt x="510" y="2"/>
                    <a:pt x="486" y="5"/>
                    <a:pt x="446" y="8"/>
                  </a:cubicBezTo>
                  <a:cubicBezTo>
                    <a:pt x="424" y="9"/>
                    <a:pt x="423" y="14"/>
                    <a:pt x="406" y="18"/>
                  </a:cubicBezTo>
                  <a:cubicBezTo>
                    <a:pt x="389" y="22"/>
                    <a:pt x="353" y="24"/>
                    <a:pt x="344" y="32"/>
                  </a:cubicBezTo>
                  <a:cubicBezTo>
                    <a:pt x="346" y="38"/>
                    <a:pt x="354" y="60"/>
                    <a:pt x="350" y="64"/>
                  </a:cubicBezTo>
                  <a:cubicBezTo>
                    <a:pt x="274" y="50"/>
                    <a:pt x="250" y="81"/>
                    <a:pt x="236" y="82"/>
                  </a:cubicBezTo>
                  <a:cubicBezTo>
                    <a:pt x="278" y="110"/>
                    <a:pt x="270" y="72"/>
                    <a:pt x="290" y="102"/>
                  </a:cubicBezTo>
                  <a:cubicBezTo>
                    <a:pt x="234" y="121"/>
                    <a:pt x="178" y="104"/>
                    <a:pt x="128" y="138"/>
                  </a:cubicBezTo>
                  <a:cubicBezTo>
                    <a:pt x="126" y="144"/>
                    <a:pt x="122" y="150"/>
                    <a:pt x="122" y="156"/>
                  </a:cubicBezTo>
                  <a:cubicBezTo>
                    <a:pt x="122" y="162"/>
                    <a:pt x="132" y="170"/>
                    <a:pt x="128" y="174"/>
                  </a:cubicBezTo>
                  <a:cubicBezTo>
                    <a:pt x="126" y="182"/>
                    <a:pt x="109" y="197"/>
                    <a:pt x="112" y="202"/>
                  </a:cubicBezTo>
                  <a:cubicBezTo>
                    <a:pt x="124" y="206"/>
                    <a:pt x="137" y="195"/>
                    <a:pt x="146" y="204"/>
                  </a:cubicBezTo>
                  <a:cubicBezTo>
                    <a:pt x="151" y="209"/>
                    <a:pt x="135" y="213"/>
                    <a:pt x="128" y="216"/>
                  </a:cubicBezTo>
                  <a:cubicBezTo>
                    <a:pt x="116" y="221"/>
                    <a:pt x="104" y="226"/>
                    <a:pt x="92" y="228"/>
                  </a:cubicBezTo>
                  <a:cubicBezTo>
                    <a:pt x="48" y="237"/>
                    <a:pt x="72" y="233"/>
                    <a:pt x="20" y="240"/>
                  </a:cubicBezTo>
                  <a:cubicBezTo>
                    <a:pt x="0" y="247"/>
                    <a:pt x="2" y="240"/>
                    <a:pt x="2" y="25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13" name="Freeform 17"/>
            <p:cNvSpPr>
              <a:spLocks/>
            </p:cNvSpPr>
            <p:nvPr/>
          </p:nvSpPr>
          <p:spPr bwMode="invGray">
            <a:xfrm>
              <a:off x="703" y="2230"/>
              <a:ext cx="34" cy="28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0" y="22"/>
                </a:cxn>
                <a:cxn ang="0">
                  <a:pos x="22" y="38"/>
                </a:cxn>
                <a:cxn ang="0">
                  <a:pos x="46" y="26"/>
                </a:cxn>
                <a:cxn ang="0">
                  <a:pos x="30" y="0"/>
                </a:cxn>
                <a:cxn ang="0">
                  <a:pos x="16" y="4"/>
                </a:cxn>
              </a:cxnLst>
              <a:rect l="0" t="0" r="r" b="b"/>
              <a:pathLst>
                <a:path w="46" h="38">
                  <a:moveTo>
                    <a:pt x="16" y="4"/>
                  </a:moveTo>
                  <a:lnTo>
                    <a:pt x="0" y="22"/>
                  </a:lnTo>
                  <a:lnTo>
                    <a:pt x="22" y="38"/>
                  </a:lnTo>
                  <a:lnTo>
                    <a:pt x="46" y="26"/>
                  </a:lnTo>
                  <a:lnTo>
                    <a:pt x="30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14" name="Freeform 18"/>
            <p:cNvSpPr>
              <a:spLocks/>
            </p:cNvSpPr>
            <p:nvPr/>
          </p:nvSpPr>
          <p:spPr bwMode="invGray">
            <a:xfrm>
              <a:off x="1010" y="2353"/>
              <a:ext cx="39" cy="32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26" y="44"/>
                </a:cxn>
                <a:cxn ang="0">
                  <a:pos x="42" y="42"/>
                </a:cxn>
                <a:cxn ang="0">
                  <a:pos x="38" y="16"/>
                </a:cxn>
                <a:cxn ang="0">
                  <a:pos x="26" y="2"/>
                </a:cxn>
                <a:cxn ang="0">
                  <a:pos x="12" y="0"/>
                </a:cxn>
              </a:cxnLst>
              <a:rect l="0" t="0" r="r" b="b"/>
              <a:pathLst>
                <a:path w="52" h="44">
                  <a:moveTo>
                    <a:pt x="12" y="0"/>
                  </a:moveTo>
                  <a:cubicBezTo>
                    <a:pt x="16" y="14"/>
                    <a:pt x="18" y="32"/>
                    <a:pt x="26" y="44"/>
                  </a:cubicBezTo>
                  <a:cubicBezTo>
                    <a:pt x="31" y="43"/>
                    <a:pt x="37" y="44"/>
                    <a:pt x="42" y="42"/>
                  </a:cubicBezTo>
                  <a:cubicBezTo>
                    <a:pt x="52" y="38"/>
                    <a:pt x="48" y="19"/>
                    <a:pt x="38" y="16"/>
                  </a:cubicBezTo>
                  <a:cubicBezTo>
                    <a:pt x="33" y="9"/>
                    <a:pt x="34" y="5"/>
                    <a:pt x="26" y="2"/>
                  </a:cubicBezTo>
                  <a:cubicBezTo>
                    <a:pt x="4" y="4"/>
                    <a:pt x="0" y="8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15" name="Freeform 19"/>
            <p:cNvSpPr>
              <a:spLocks/>
            </p:cNvSpPr>
            <p:nvPr/>
          </p:nvSpPr>
          <p:spPr bwMode="invGray">
            <a:xfrm>
              <a:off x="1792" y="2409"/>
              <a:ext cx="98" cy="74"/>
            </a:xfrm>
            <a:custGeom>
              <a:avLst/>
              <a:gdLst/>
              <a:ahLst/>
              <a:cxnLst>
                <a:cxn ang="0">
                  <a:pos x="97" y="0"/>
                </a:cxn>
                <a:cxn ang="0">
                  <a:pos x="79" y="8"/>
                </a:cxn>
                <a:cxn ang="0">
                  <a:pos x="53" y="24"/>
                </a:cxn>
                <a:cxn ang="0">
                  <a:pos x="39" y="40"/>
                </a:cxn>
                <a:cxn ang="0">
                  <a:pos x="21" y="52"/>
                </a:cxn>
                <a:cxn ang="0">
                  <a:pos x="63" y="82"/>
                </a:cxn>
                <a:cxn ang="0">
                  <a:pos x="79" y="94"/>
                </a:cxn>
                <a:cxn ang="0">
                  <a:pos x="85" y="92"/>
                </a:cxn>
                <a:cxn ang="0">
                  <a:pos x="89" y="86"/>
                </a:cxn>
                <a:cxn ang="0">
                  <a:pos x="97" y="98"/>
                </a:cxn>
                <a:cxn ang="0">
                  <a:pos x="123" y="86"/>
                </a:cxn>
                <a:cxn ang="0">
                  <a:pos x="129" y="74"/>
                </a:cxn>
                <a:cxn ang="0">
                  <a:pos x="101" y="40"/>
                </a:cxn>
                <a:cxn ang="0">
                  <a:pos x="115" y="24"/>
                </a:cxn>
                <a:cxn ang="0">
                  <a:pos x="111" y="4"/>
                </a:cxn>
                <a:cxn ang="0">
                  <a:pos x="97" y="0"/>
                </a:cxn>
              </a:cxnLst>
              <a:rect l="0" t="0" r="r" b="b"/>
              <a:pathLst>
                <a:path w="131" h="98">
                  <a:moveTo>
                    <a:pt x="97" y="0"/>
                  </a:moveTo>
                  <a:cubicBezTo>
                    <a:pt x="83" y="5"/>
                    <a:pt x="89" y="2"/>
                    <a:pt x="79" y="8"/>
                  </a:cubicBezTo>
                  <a:cubicBezTo>
                    <a:pt x="76" y="18"/>
                    <a:pt x="62" y="18"/>
                    <a:pt x="53" y="24"/>
                  </a:cubicBezTo>
                  <a:cubicBezTo>
                    <a:pt x="49" y="29"/>
                    <a:pt x="44" y="36"/>
                    <a:pt x="39" y="40"/>
                  </a:cubicBezTo>
                  <a:cubicBezTo>
                    <a:pt x="34" y="45"/>
                    <a:pt x="21" y="52"/>
                    <a:pt x="21" y="52"/>
                  </a:cubicBezTo>
                  <a:cubicBezTo>
                    <a:pt x="0" y="84"/>
                    <a:pt x="41" y="75"/>
                    <a:pt x="63" y="82"/>
                  </a:cubicBezTo>
                  <a:cubicBezTo>
                    <a:pt x="68" y="89"/>
                    <a:pt x="71" y="91"/>
                    <a:pt x="79" y="94"/>
                  </a:cubicBezTo>
                  <a:cubicBezTo>
                    <a:pt x="81" y="93"/>
                    <a:pt x="83" y="93"/>
                    <a:pt x="85" y="92"/>
                  </a:cubicBezTo>
                  <a:cubicBezTo>
                    <a:pt x="87" y="90"/>
                    <a:pt x="87" y="85"/>
                    <a:pt x="89" y="86"/>
                  </a:cubicBezTo>
                  <a:cubicBezTo>
                    <a:pt x="93" y="88"/>
                    <a:pt x="97" y="98"/>
                    <a:pt x="97" y="98"/>
                  </a:cubicBezTo>
                  <a:cubicBezTo>
                    <a:pt x="112" y="95"/>
                    <a:pt x="111" y="90"/>
                    <a:pt x="123" y="86"/>
                  </a:cubicBezTo>
                  <a:cubicBezTo>
                    <a:pt x="124" y="82"/>
                    <a:pt x="128" y="78"/>
                    <a:pt x="129" y="74"/>
                  </a:cubicBezTo>
                  <a:cubicBezTo>
                    <a:pt x="131" y="61"/>
                    <a:pt x="108" y="47"/>
                    <a:pt x="101" y="40"/>
                  </a:cubicBezTo>
                  <a:cubicBezTo>
                    <a:pt x="103" y="33"/>
                    <a:pt x="115" y="24"/>
                    <a:pt x="115" y="24"/>
                  </a:cubicBezTo>
                  <a:cubicBezTo>
                    <a:pt x="121" y="15"/>
                    <a:pt x="124" y="8"/>
                    <a:pt x="111" y="4"/>
                  </a:cubicBezTo>
                  <a:cubicBezTo>
                    <a:pt x="101" y="7"/>
                    <a:pt x="97" y="13"/>
                    <a:pt x="9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16" name="Freeform 20"/>
            <p:cNvSpPr>
              <a:spLocks/>
            </p:cNvSpPr>
            <p:nvPr/>
          </p:nvSpPr>
          <p:spPr bwMode="invGray">
            <a:xfrm>
              <a:off x="1318" y="2793"/>
              <a:ext cx="158" cy="84"/>
            </a:xfrm>
            <a:custGeom>
              <a:avLst/>
              <a:gdLst/>
              <a:ahLst/>
              <a:cxnLst>
                <a:cxn ang="0">
                  <a:pos x="47" y="12"/>
                </a:cxn>
                <a:cxn ang="0">
                  <a:pos x="17" y="12"/>
                </a:cxn>
                <a:cxn ang="0">
                  <a:pos x="5" y="16"/>
                </a:cxn>
                <a:cxn ang="0">
                  <a:pos x="25" y="52"/>
                </a:cxn>
                <a:cxn ang="0">
                  <a:pos x="51" y="44"/>
                </a:cxn>
                <a:cxn ang="0">
                  <a:pos x="93" y="54"/>
                </a:cxn>
                <a:cxn ang="0">
                  <a:pos x="111" y="60"/>
                </a:cxn>
                <a:cxn ang="0">
                  <a:pos x="133" y="88"/>
                </a:cxn>
                <a:cxn ang="0">
                  <a:pos x="141" y="112"/>
                </a:cxn>
                <a:cxn ang="0">
                  <a:pos x="157" y="100"/>
                </a:cxn>
                <a:cxn ang="0">
                  <a:pos x="169" y="96"/>
                </a:cxn>
                <a:cxn ang="0">
                  <a:pos x="187" y="102"/>
                </a:cxn>
                <a:cxn ang="0">
                  <a:pos x="195" y="80"/>
                </a:cxn>
                <a:cxn ang="0">
                  <a:pos x="153" y="54"/>
                </a:cxn>
                <a:cxn ang="0">
                  <a:pos x="105" y="20"/>
                </a:cxn>
                <a:cxn ang="0">
                  <a:pos x="53" y="26"/>
                </a:cxn>
                <a:cxn ang="0">
                  <a:pos x="47" y="12"/>
                </a:cxn>
              </a:cxnLst>
              <a:rect l="0" t="0" r="r" b="b"/>
              <a:pathLst>
                <a:path w="212" h="112">
                  <a:moveTo>
                    <a:pt x="47" y="12"/>
                  </a:moveTo>
                  <a:cubicBezTo>
                    <a:pt x="39" y="0"/>
                    <a:pt x="28" y="7"/>
                    <a:pt x="17" y="12"/>
                  </a:cubicBezTo>
                  <a:cubicBezTo>
                    <a:pt x="13" y="14"/>
                    <a:pt x="5" y="16"/>
                    <a:pt x="5" y="16"/>
                  </a:cubicBezTo>
                  <a:cubicBezTo>
                    <a:pt x="0" y="31"/>
                    <a:pt x="10" y="48"/>
                    <a:pt x="25" y="52"/>
                  </a:cubicBezTo>
                  <a:cubicBezTo>
                    <a:pt x="37" y="50"/>
                    <a:pt x="41" y="47"/>
                    <a:pt x="51" y="44"/>
                  </a:cubicBezTo>
                  <a:cubicBezTo>
                    <a:pt x="65" y="53"/>
                    <a:pt x="76" y="53"/>
                    <a:pt x="93" y="54"/>
                  </a:cubicBezTo>
                  <a:cubicBezTo>
                    <a:pt x="99" y="56"/>
                    <a:pt x="111" y="60"/>
                    <a:pt x="111" y="60"/>
                  </a:cubicBezTo>
                  <a:cubicBezTo>
                    <a:pt x="120" y="69"/>
                    <a:pt x="129" y="75"/>
                    <a:pt x="133" y="88"/>
                  </a:cubicBezTo>
                  <a:cubicBezTo>
                    <a:pt x="125" y="100"/>
                    <a:pt x="126" y="107"/>
                    <a:pt x="141" y="112"/>
                  </a:cubicBezTo>
                  <a:cubicBezTo>
                    <a:pt x="145" y="106"/>
                    <a:pt x="150" y="103"/>
                    <a:pt x="157" y="100"/>
                  </a:cubicBezTo>
                  <a:cubicBezTo>
                    <a:pt x="161" y="98"/>
                    <a:pt x="169" y="96"/>
                    <a:pt x="169" y="96"/>
                  </a:cubicBezTo>
                  <a:cubicBezTo>
                    <a:pt x="175" y="98"/>
                    <a:pt x="187" y="102"/>
                    <a:pt x="187" y="102"/>
                  </a:cubicBezTo>
                  <a:cubicBezTo>
                    <a:pt x="203" y="100"/>
                    <a:pt x="212" y="94"/>
                    <a:pt x="195" y="80"/>
                  </a:cubicBezTo>
                  <a:cubicBezTo>
                    <a:pt x="183" y="70"/>
                    <a:pt x="165" y="66"/>
                    <a:pt x="153" y="54"/>
                  </a:cubicBezTo>
                  <a:cubicBezTo>
                    <a:pt x="141" y="42"/>
                    <a:pt x="122" y="26"/>
                    <a:pt x="105" y="20"/>
                  </a:cubicBezTo>
                  <a:cubicBezTo>
                    <a:pt x="85" y="21"/>
                    <a:pt x="71" y="20"/>
                    <a:pt x="53" y="26"/>
                  </a:cubicBezTo>
                  <a:cubicBezTo>
                    <a:pt x="47" y="24"/>
                    <a:pt x="33" y="12"/>
                    <a:pt x="47" y="1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17" name="Freeform 21"/>
            <p:cNvSpPr>
              <a:spLocks/>
            </p:cNvSpPr>
            <p:nvPr/>
          </p:nvSpPr>
          <p:spPr bwMode="invGray">
            <a:xfrm>
              <a:off x="1448" y="2857"/>
              <a:ext cx="99" cy="41"/>
            </a:xfrm>
            <a:custGeom>
              <a:avLst/>
              <a:gdLst/>
              <a:ahLst/>
              <a:cxnLst>
                <a:cxn ang="0">
                  <a:pos x="57" y="0"/>
                </a:cxn>
                <a:cxn ang="0">
                  <a:pos x="43" y="6"/>
                </a:cxn>
                <a:cxn ang="0">
                  <a:pos x="31" y="30"/>
                </a:cxn>
                <a:cxn ang="0">
                  <a:pos x="15" y="34"/>
                </a:cxn>
                <a:cxn ang="0">
                  <a:pos x="3" y="42"/>
                </a:cxn>
                <a:cxn ang="0">
                  <a:pos x="13" y="54"/>
                </a:cxn>
                <a:cxn ang="0">
                  <a:pos x="133" y="34"/>
                </a:cxn>
                <a:cxn ang="0">
                  <a:pos x="123" y="16"/>
                </a:cxn>
                <a:cxn ang="0">
                  <a:pos x="105" y="8"/>
                </a:cxn>
                <a:cxn ang="0">
                  <a:pos x="101" y="24"/>
                </a:cxn>
                <a:cxn ang="0">
                  <a:pos x="89" y="18"/>
                </a:cxn>
                <a:cxn ang="0">
                  <a:pos x="67" y="14"/>
                </a:cxn>
                <a:cxn ang="0">
                  <a:pos x="57" y="0"/>
                </a:cxn>
              </a:cxnLst>
              <a:rect l="0" t="0" r="r" b="b"/>
              <a:pathLst>
                <a:path w="133" h="54">
                  <a:moveTo>
                    <a:pt x="57" y="0"/>
                  </a:moveTo>
                  <a:cubicBezTo>
                    <a:pt x="53" y="3"/>
                    <a:pt x="46" y="2"/>
                    <a:pt x="43" y="6"/>
                  </a:cubicBezTo>
                  <a:cubicBezTo>
                    <a:pt x="36" y="14"/>
                    <a:pt x="43" y="26"/>
                    <a:pt x="31" y="30"/>
                  </a:cubicBezTo>
                  <a:cubicBezTo>
                    <a:pt x="26" y="32"/>
                    <a:pt x="20" y="31"/>
                    <a:pt x="15" y="34"/>
                  </a:cubicBezTo>
                  <a:cubicBezTo>
                    <a:pt x="11" y="36"/>
                    <a:pt x="3" y="42"/>
                    <a:pt x="3" y="42"/>
                  </a:cubicBezTo>
                  <a:cubicBezTo>
                    <a:pt x="0" y="51"/>
                    <a:pt x="5" y="51"/>
                    <a:pt x="13" y="54"/>
                  </a:cubicBezTo>
                  <a:cubicBezTo>
                    <a:pt x="51" y="51"/>
                    <a:pt x="97" y="46"/>
                    <a:pt x="133" y="34"/>
                  </a:cubicBezTo>
                  <a:cubicBezTo>
                    <a:pt x="129" y="28"/>
                    <a:pt x="128" y="21"/>
                    <a:pt x="123" y="16"/>
                  </a:cubicBezTo>
                  <a:cubicBezTo>
                    <a:pt x="118" y="11"/>
                    <a:pt x="105" y="8"/>
                    <a:pt x="105" y="8"/>
                  </a:cubicBezTo>
                  <a:cubicBezTo>
                    <a:pt x="84" y="13"/>
                    <a:pt x="106" y="19"/>
                    <a:pt x="101" y="24"/>
                  </a:cubicBezTo>
                  <a:cubicBezTo>
                    <a:pt x="99" y="26"/>
                    <a:pt x="89" y="18"/>
                    <a:pt x="89" y="18"/>
                  </a:cubicBezTo>
                  <a:cubicBezTo>
                    <a:pt x="83" y="15"/>
                    <a:pt x="73" y="15"/>
                    <a:pt x="67" y="14"/>
                  </a:cubicBezTo>
                  <a:cubicBezTo>
                    <a:pt x="58" y="8"/>
                    <a:pt x="62" y="12"/>
                    <a:pt x="5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18" name="Freeform 22"/>
            <p:cNvSpPr>
              <a:spLocks/>
            </p:cNvSpPr>
            <p:nvPr/>
          </p:nvSpPr>
          <p:spPr bwMode="invGray">
            <a:xfrm>
              <a:off x="1553" y="2883"/>
              <a:ext cx="38" cy="1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7" y="18"/>
                </a:cxn>
                <a:cxn ang="0">
                  <a:pos x="27" y="24"/>
                </a:cxn>
                <a:cxn ang="0">
                  <a:pos x="33" y="4"/>
                </a:cxn>
                <a:cxn ang="0">
                  <a:pos x="13" y="0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19" name="Freeform 23"/>
            <p:cNvSpPr>
              <a:spLocks/>
            </p:cNvSpPr>
            <p:nvPr/>
          </p:nvSpPr>
          <p:spPr bwMode="invGray">
            <a:xfrm>
              <a:off x="1609" y="2886"/>
              <a:ext cx="12" cy="2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0" y="14"/>
                </a:cxn>
                <a:cxn ang="0">
                  <a:pos x="16" y="34"/>
                </a:cxn>
                <a:cxn ang="0">
                  <a:pos x="12" y="18"/>
                </a:cxn>
                <a:cxn ang="0">
                  <a:pos x="16" y="6"/>
                </a:cxn>
                <a:cxn ang="0">
                  <a:pos x="14" y="0"/>
                </a:cxn>
              </a:cxnLst>
              <a:rect l="0" t="0" r="r" b="b"/>
              <a:pathLst>
                <a:path w="16" h="34">
                  <a:moveTo>
                    <a:pt x="14" y="0"/>
                  </a:moveTo>
                  <a:cubicBezTo>
                    <a:pt x="5" y="3"/>
                    <a:pt x="2" y="4"/>
                    <a:pt x="0" y="14"/>
                  </a:cubicBezTo>
                  <a:cubicBezTo>
                    <a:pt x="3" y="26"/>
                    <a:pt x="4" y="30"/>
                    <a:pt x="16" y="34"/>
                  </a:cubicBezTo>
                  <a:cubicBezTo>
                    <a:pt x="15" y="29"/>
                    <a:pt x="11" y="23"/>
                    <a:pt x="12" y="18"/>
                  </a:cubicBezTo>
                  <a:cubicBezTo>
                    <a:pt x="12" y="14"/>
                    <a:pt x="16" y="6"/>
                    <a:pt x="16" y="6"/>
                  </a:cubicBezTo>
                  <a:cubicBezTo>
                    <a:pt x="9" y="1"/>
                    <a:pt x="8" y="3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20" name="Freeform 24"/>
            <p:cNvSpPr>
              <a:spLocks/>
            </p:cNvSpPr>
            <p:nvPr/>
          </p:nvSpPr>
          <p:spPr bwMode="invGray">
            <a:xfrm>
              <a:off x="1426" y="2040"/>
              <a:ext cx="180" cy="88"/>
            </a:xfrm>
            <a:custGeom>
              <a:avLst/>
              <a:gdLst/>
              <a:ahLst/>
              <a:cxnLst>
                <a:cxn ang="0">
                  <a:pos x="64" y="1"/>
                </a:cxn>
                <a:cxn ang="0">
                  <a:pos x="24" y="31"/>
                </a:cxn>
                <a:cxn ang="0">
                  <a:pos x="6" y="37"/>
                </a:cxn>
                <a:cxn ang="0">
                  <a:pos x="0" y="39"/>
                </a:cxn>
                <a:cxn ang="0">
                  <a:pos x="26" y="59"/>
                </a:cxn>
                <a:cxn ang="0">
                  <a:pos x="38" y="63"/>
                </a:cxn>
                <a:cxn ang="0">
                  <a:pos x="68" y="47"/>
                </a:cxn>
                <a:cxn ang="0">
                  <a:pos x="80" y="43"/>
                </a:cxn>
                <a:cxn ang="0">
                  <a:pos x="82" y="55"/>
                </a:cxn>
                <a:cxn ang="0">
                  <a:pos x="64" y="61"/>
                </a:cxn>
                <a:cxn ang="0">
                  <a:pos x="72" y="73"/>
                </a:cxn>
                <a:cxn ang="0">
                  <a:pos x="40" y="87"/>
                </a:cxn>
                <a:cxn ang="0">
                  <a:pos x="70" y="109"/>
                </a:cxn>
                <a:cxn ang="0">
                  <a:pos x="82" y="113"/>
                </a:cxn>
                <a:cxn ang="0">
                  <a:pos x="118" y="103"/>
                </a:cxn>
                <a:cxn ang="0">
                  <a:pos x="150" y="105"/>
                </a:cxn>
                <a:cxn ang="0">
                  <a:pos x="168" y="117"/>
                </a:cxn>
                <a:cxn ang="0">
                  <a:pos x="204" y="109"/>
                </a:cxn>
                <a:cxn ang="0">
                  <a:pos x="224" y="103"/>
                </a:cxn>
                <a:cxn ang="0">
                  <a:pos x="222" y="77"/>
                </a:cxn>
                <a:cxn ang="0">
                  <a:pos x="234" y="69"/>
                </a:cxn>
                <a:cxn ang="0">
                  <a:pos x="238" y="47"/>
                </a:cxn>
                <a:cxn ang="0">
                  <a:pos x="210" y="57"/>
                </a:cxn>
                <a:cxn ang="0">
                  <a:pos x="200" y="43"/>
                </a:cxn>
                <a:cxn ang="0">
                  <a:pos x="172" y="45"/>
                </a:cxn>
                <a:cxn ang="0">
                  <a:pos x="134" y="9"/>
                </a:cxn>
                <a:cxn ang="0">
                  <a:pos x="94" y="11"/>
                </a:cxn>
                <a:cxn ang="0">
                  <a:pos x="82" y="1"/>
                </a:cxn>
                <a:cxn ang="0">
                  <a:pos x="64" y="1"/>
                </a:cxn>
              </a:cxnLst>
              <a:rect l="0" t="0" r="r" b="b"/>
              <a:pathLst>
                <a:path w="240" h="117">
                  <a:moveTo>
                    <a:pt x="64" y="1"/>
                  </a:moveTo>
                  <a:cubicBezTo>
                    <a:pt x="57" y="21"/>
                    <a:pt x="44" y="24"/>
                    <a:pt x="24" y="31"/>
                  </a:cubicBezTo>
                  <a:cubicBezTo>
                    <a:pt x="18" y="33"/>
                    <a:pt x="12" y="35"/>
                    <a:pt x="6" y="37"/>
                  </a:cubicBezTo>
                  <a:cubicBezTo>
                    <a:pt x="4" y="38"/>
                    <a:pt x="0" y="39"/>
                    <a:pt x="0" y="39"/>
                  </a:cubicBezTo>
                  <a:cubicBezTo>
                    <a:pt x="3" y="55"/>
                    <a:pt x="12" y="54"/>
                    <a:pt x="26" y="59"/>
                  </a:cubicBezTo>
                  <a:cubicBezTo>
                    <a:pt x="30" y="60"/>
                    <a:pt x="38" y="63"/>
                    <a:pt x="38" y="63"/>
                  </a:cubicBezTo>
                  <a:cubicBezTo>
                    <a:pt x="50" y="59"/>
                    <a:pt x="57" y="54"/>
                    <a:pt x="68" y="47"/>
                  </a:cubicBezTo>
                  <a:cubicBezTo>
                    <a:pt x="72" y="45"/>
                    <a:pt x="80" y="43"/>
                    <a:pt x="80" y="43"/>
                  </a:cubicBezTo>
                  <a:cubicBezTo>
                    <a:pt x="82" y="46"/>
                    <a:pt x="88" y="51"/>
                    <a:pt x="82" y="55"/>
                  </a:cubicBezTo>
                  <a:cubicBezTo>
                    <a:pt x="77" y="59"/>
                    <a:pt x="64" y="61"/>
                    <a:pt x="64" y="61"/>
                  </a:cubicBezTo>
                  <a:cubicBezTo>
                    <a:pt x="58" y="70"/>
                    <a:pt x="63" y="70"/>
                    <a:pt x="72" y="73"/>
                  </a:cubicBezTo>
                  <a:cubicBezTo>
                    <a:pt x="77" y="88"/>
                    <a:pt x="50" y="86"/>
                    <a:pt x="40" y="87"/>
                  </a:cubicBezTo>
                  <a:cubicBezTo>
                    <a:pt x="47" y="94"/>
                    <a:pt x="60" y="106"/>
                    <a:pt x="70" y="109"/>
                  </a:cubicBezTo>
                  <a:cubicBezTo>
                    <a:pt x="74" y="110"/>
                    <a:pt x="82" y="113"/>
                    <a:pt x="82" y="113"/>
                  </a:cubicBezTo>
                  <a:cubicBezTo>
                    <a:pt x="99" y="111"/>
                    <a:pt x="104" y="108"/>
                    <a:pt x="118" y="103"/>
                  </a:cubicBezTo>
                  <a:cubicBezTo>
                    <a:pt x="129" y="104"/>
                    <a:pt x="140" y="103"/>
                    <a:pt x="150" y="105"/>
                  </a:cubicBezTo>
                  <a:cubicBezTo>
                    <a:pt x="157" y="107"/>
                    <a:pt x="168" y="117"/>
                    <a:pt x="168" y="117"/>
                  </a:cubicBezTo>
                  <a:cubicBezTo>
                    <a:pt x="193" y="115"/>
                    <a:pt x="188" y="116"/>
                    <a:pt x="204" y="109"/>
                  </a:cubicBezTo>
                  <a:cubicBezTo>
                    <a:pt x="210" y="106"/>
                    <a:pt x="224" y="103"/>
                    <a:pt x="224" y="103"/>
                  </a:cubicBezTo>
                  <a:cubicBezTo>
                    <a:pt x="223" y="98"/>
                    <a:pt x="217" y="82"/>
                    <a:pt x="222" y="77"/>
                  </a:cubicBezTo>
                  <a:cubicBezTo>
                    <a:pt x="225" y="73"/>
                    <a:pt x="234" y="69"/>
                    <a:pt x="234" y="69"/>
                  </a:cubicBezTo>
                  <a:cubicBezTo>
                    <a:pt x="237" y="59"/>
                    <a:pt x="240" y="59"/>
                    <a:pt x="238" y="47"/>
                  </a:cubicBezTo>
                  <a:cubicBezTo>
                    <a:pt x="228" y="49"/>
                    <a:pt x="219" y="51"/>
                    <a:pt x="210" y="57"/>
                  </a:cubicBezTo>
                  <a:cubicBezTo>
                    <a:pt x="201" y="71"/>
                    <a:pt x="201" y="50"/>
                    <a:pt x="200" y="43"/>
                  </a:cubicBezTo>
                  <a:cubicBezTo>
                    <a:pt x="189" y="45"/>
                    <a:pt x="182" y="48"/>
                    <a:pt x="172" y="45"/>
                  </a:cubicBezTo>
                  <a:cubicBezTo>
                    <a:pt x="161" y="34"/>
                    <a:pt x="148" y="14"/>
                    <a:pt x="134" y="9"/>
                  </a:cubicBezTo>
                  <a:cubicBezTo>
                    <a:pt x="119" y="11"/>
                    <a:pt x="108" y="13"/>
                    <a:pt x="94" y="11"/>
                  </a:cubicBezTo>
                  <a:cubicBezTo>
                    <a:pt x="92" y="9"/>
                    <a:pt x="85" y="2"/>
                    <a:pt x="82" y="1"/>
                  </a:cubicBezTo>
                  <a:cubicBezTo>
                    <a:pt x="74" y="0"/>
                    <a:pt x="72" y="9"/>
                    <a:pt x="64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21" name="Freeform 25"/>
            <p:cNvSpPr>
              <a:spLocks/>
            </p:cNvSpPr>
            <p:nvPr/>
          </p:nvSpPr>
          <p:spPr bwMode="invGray">
            <a:xfrm>
              <a:off x="1506" y="1999"/>
              <a:ext cx="146" cy="60"/>
            </a:xfrm>
            <a:custGeom>
              <a:avLst/>
              <a:gdLst/>
              <a:ahLst/>
              <a:cxnLst>
                <a:cxn ang="0">
                  <a:pos x="97" y="10"/>
                </a:cxn>
                <a:cxn ang="0">
                  <a:pos x="13" y="24"/>
                </a:cxn>
                <a:cxn ang="0">
                  <a:pos x="9" y="34"/>
                </a:cxn>
                <a:cxn ang="0">
                  <a:pos x="57" y="52"/>
                </a:cxn>
                <a:cxn ang="0">
                  <a:pos x="135" y="74"/>
                </a:cxn>
                <a:cxn ang="0">
                  <a:pos x="175" y="68"/>
                </a:cxn>
                <a:cxn ang="0">
                  <a:pos x="187" y="64"/>
                </a:cxn>
                <a:cxn ang="0">
                  <a:pos x="175" y="44"/>
                </a:cxn>
                <a:cxn ang="0">
                  <a:pos x="163" y="36"/>
                </a:cxn>
                <a:cxn ang="0">
                  <a:pos x="129" y="26"/>
                </a:cxn>
                <a:cxn ang="0">
                  <a:pos x="97" y="10"/>
                </a:cxn>
              </a:cxnLst>
              <a:rect l="0" t="0" r="r" b="b"/>
              <a:pathLst>
                <a:path w="194" h="80">
                  <a:moveTo>
                    <a:pt x="97" y="10"/>
                  </a:moveTo>
                  <a:cubicBezTo>
                    <a:pt x="70" y="19"/>
                    <a:pt x="42" y="22"/>
                    <a:pt x="13" y="24"/>
                  </a:cubicBezTo>
                  <a:cubicBezTo>
                    <a:pt x="9" y="25"/>
                    <a:pt x="0" y="26"/>
                    <a:pt x="9" y="34"/>
                  </a:cubicBezTo>
                  <a:cubicBezTo>
                    <a:pt x="21" y="44"/>
                    <a:pt x="43" y="43"/>
                    <a:pt x="57" y="52"/>
                  </a:cubicBezTo>
                  <a:cubicBezTo>
                    <a:pt x="75" y="80"/>
                    <a:pt x="104" y="73"/>
                    <a:pt x="135" y="74"/>
                  </a:cubicBezTo>
                  <a:cubicBezTo>
                    <a:pt x="153" y="73"/>
                    <a:pt x="159" y="73"/>
                    <a:pt x="175" y="68"/>
                  </a:cubicBezTo>
                  <a:cubicBezTo>
                    <a:pt x="179" y="67"/>
                    <a:pt x="187" y="64"/>
                    <a:pt x="187" y="64"/>
                  </a:cubicBezTo>
                  <a:cubicBezTo>
                    <a:pt x="194" y="53"/>
                    <a:pt x="184" y="49"/>
                    <a:pt x="175" y="44"/>
                  </a:cubicBezTo>
                  <a:cubicBezTo>
                    <a:pt x="171" y="42"/>
                    <a:pt x="163" y="36"/>
                    <a:pt x="163" y="36"/>
                  </a:cubicBezTo>
                  <a:cubicBezTo>
                    <a:pt x="140" y="41"/>
                    <a:pt x="147" y="38"/>
                    <a:pt x="129" y="26"/>
                  </a:cubicBezTo>
                  <a:cubicBezTo>
                    <a:pt x="123" y="17"/>
                    <a:pt x="107" y="0"/>
                    <a:pt x="97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22" name="Freeform 26"/>
            <p:cNvSpPr>
              <a:spLocks/>
            </p:cNvSpPr>
            <p:nvPr/>
          </p:nvSpPr>
          <p:spPr bwMode="invGray">
            <a:xfrm>
              <a:off x="1711" y="2069"/>
              <a:ext cx="233" cy="190"/>
            </a:xfrm>
            <a:custGeom>
              <a:avLst/>
              <a:gdLst/>
              <a:ahLst/>
              <a:cxnLst>
                <a:cxn ang="0">
                  <a:pos x="67" y="9"/>
                </a:cxn>
                <a:cxn ang="0">
                  <a:pos x="51" y="23"/>
                </a:cxn>
                <a:cxn ang="0">
                  <a:pos x="21" y="39"/>
                </a:cxn>
                <a:cxn ang="0">
                  <a:pos x="53" y="77"/>
                </a:cxn>
                <a:cxn ang="0">
                  <a:pos x="79" y="85"/>
                </a:cxn>
                <a:cxn ang="0">
                  <a:pos x="103" y="99"/>
                </a:cxn>
                <a:cxn ang="0">
                  <a:pos x="127" y="85"/>
                </a:cxn>
                <a:cxn ang="0">
                  <a:pos x="143" y="101"/>
                </a:cxn>
                <a:cxn ang="0">
                  <a:pos x="149" y="127"/>
                </a:cxn>
                <a:cxn ang="0">
                  <a:pos x="115" y="151"/>
                </a:cxn>
                <a:cxn ang="0">
                  <a:pos x="89" y="173"/>
                </a:cxn>
                <a:cxn ang="0">
                  <a:pos x="69" y="169"/>
                </a:cxn>
                <a:cxn ang="0">
                  <a:pos x="57" y="165"/>
                </a:cxn>
                <a:cxn ang="0">
                  <a:pos x="43" y="187"/>
                </a:cxn>
                <a:cxn ang="0">
                  <a:pos x="39" y="199"/>
                </a:cxn>
                <a:cxn ang="0">
                  <a:pos x="73" y="205"/>
                </a:cxn>
                <a:cxn ang="0">
                  <a:pos x="95" y="203"/>
                </a:cxn>
                <a:cxn ang="0">
                  <a:pos x="115" y="231"/>
                </a:cxn>
                <a:cxn ang="0">
                  <a:pos x="127" y="235"/>
                </a:cxn>
                <a:cxn ang="0">
                  <a:pos x="139" y="239"/>
                </a:cxn>
                <a:cxn ang="0">
                  <a:pos x="155" y="251"/>
                </a:cxn>
                <a:cxn ang="0">
                  <a:pos x="181" y="237"/>
                </a:cxn>
                <a:cxn ang="0">
                  <a:pos x="203" y="235"/>
                </a:cxn>
                <a:cxn ang="0">
                  <a:pos x="229" y="213"/>
                </a:cxn>
                <a:cxn ang="0">
                  <a:pos x="225" y="185"/>
                </a:cxn>
                <a:cxn ang="0">
                  <a:pos x="217" y="173"/>
                </a:cxn>
                <a:cxn ang="0">
                  <a:pos x="233" y="167"/>
                </a:cxn>
                <a:cxn ang="0">
                  <a:pos x="245" y="183"/>
                </a:cxn>
                <a:cxn ang="0">
                  <a:pos x="247" y="197"/>
                </a:cxn>
                <a:cxn ang="0">
                  <a:pos x="261" y="193"/>
                </a:cxn>
                <a:cxn ang="0">
                  <a:pos x="303" y="169"/>
                </a:cxn>
                <a:cxn ang="0">
                  <a:pos x="293" y="147"/>
                </a:cxn>
                <a:cxn ang="0">
                  <a:pos x="259" y="123"/>
                </a:cxn>
                <a:cxn ang="0">
                  <a:pos x="265" y="107"/>
                </a:cxn>
                <a:cxn ang="0">
                  <a:pos x="277" y="103"/>
                </a:cxn>
                <a:cxn ang="0">
                  <a:pos x="253" y="63"/>
                </a:cxn>
                <a:cxn ang="0">
                  <a:pos x="233" y="59"/>
                </a:cxn>
                <a:cxn ang="0">
                  <a:pos x="221" y="55"/>
                </a:cxn>
                <a:cxn ang="0">
                  <a:pos x="201" y="33"/>
                </a:cxn>
                <a:cxn ang="0">
                  <a:pos x="155" y="45"/>
                </a:cxn>
                <a:cxn ang="0">
                  <a:pos x="167" y="25"/>
                </a:cxn>
                <a:cxn ang="0">
                  <a:pos x="139" y="17"/>
                </a:cxn>
                <a:cxn ang="0">
                  <a:pos x="119" y="19"/>
                </a:cxn>
                <a:cxn ang="0">
                  <a:pos x="67" y="9"/>
                </a:cxn>
              </a:cxnLst>
              <a:rect l="0" t="0" r="r" b="b"/>
              <a:pathLst>
                <a:path w="310" h="254">
                  <a:moveTo>
                    <a:pt x="67" y="9"/>
                  </a:moveTo>
                  <a:cubicBezTo>
                    <a:pt x="63" y="15"/>
                    <a:pt x="51" y="23"/>
                    <a:pt x="51" y="23"/>
                  </a:cubicBezTo>
                  <a:cubicBezTo>
                    <a:pt x="43" y="34"/>
                    <a:pt x="33" y="35"/>
                    <a:pt x="21" y="39"/>
                  </a:cubicBezTo>
                  <a:cubicBezTo>
                    <a:pt x="0" y="71"/>
                    <a:pt x="30" y="74"/>
                    <a:pt x="53" y="77"/>
                  </a:cubicBezTo>
                  <a:cubicBezTo>
                    <a:pt x="61" y="89"/>
                    <a:pt x="63" y="87"/>
                    <a:pt x="79" y="85"/>
                  </a:cubicBezTo>
                  <a:cubicBezTo>
                    <a:pt x="88" y="88"/>
                    <a:pt x="93" y="96"/>
                    <a:pt x="103" y="99"/>
                  </a:cubicBezTo>
                  <a:cubicBezTo>
                    <a:pt x="117" y="96"/>
                    <a:pt x="116" y="89"/>
                    <a:pt x="127" y="85"/>
                  </a:cubicBezTo>
                  <a:cubicBezTo>
                    <a:pt x="134" y="90"/>
                    <a:pt x="138" y="94"/>
                    <a:pt x="143" y="101"/>
                  </a:cubicBezTo>
                  <a:cubicBezTo>
                    <a:pt x="140" y="116"/>
                    <a:pt x="134" y="117"/>
                    <a:pt x="149" y="127"/>
                  </a:cubicBezTo>
                  <a:cubicBezTo>
                    <a:pt x="161" y="144"/>
                    <a:pt x="126" y="147"/>
                    <a:pt x="115" y="151"/>
                  </a:cubicBezTo>
                  <a:cubicBezTo>
                    <a:pt x="109" y="160"/>
                    <a:pt x="100" y="169"/>
                    <a:pt x="89" y="173"/>
                  </a:cubicBezTo>
                  <a:cubicBezTo>
                    <a:pt x="81" y="172"/>
                    <a:pt x="76" y="171"/>
                    <a:pt x="69" y="169"/>
                  </a:cubicBezTo>
                  <a:cubicBezTo>
                    <a:pt x="65" y="168"/>
                    <a:pt x="57" y="165"/>
                    <a:pt x="57" y="165"/>
                  </a:cubicBezTo>
                  <a:cubicBezTo>
                    <a:pt x="46" y="169"/>
                    <a:pt x="46" y="177"/>
                    <a:pt x="43" y="187"/>
                  </a:cubicBezTo>
                  <a:cubicBezTo>
                    <a:pt x="42" y="191"/>
                    <a:pt x="39" y="199"/>
                    <a:pt x="39" y="199"/>
                  </a:cubicBezTo>
                  <a:cubicBezTo>
                    <a:pt x="50" y="203"/>
                    <a:pt x="61" y="204"/>
                    <a:pt x="73" y="205"/>
                  </a:cubicBezTo>
                  <a:cubicBezTo>
                    <a:pt x="82" y="203"/>
                    <a:pt x="86" y="201"/>
                    <a:pt x="95" y="203"/>
                  </a:cubicBezTo>
                  <a:cubicBezTo>
                    <a:pt x="107" y="211"/>
                    <a:pt x="111" y="218"/>
                    <a:pt x="115" y="231"/>
                  </a:cubicBezTo>
                  <a:cubicBezTo>
                    <a:pt x="116" y="235"/>
                    <a:pt x="123" y="234"/>
                    <a:pt x="127" y="235"/>
                  </a:cubicBezTo>
                  <a:cubicBezTo>
                    <a:pt x="131" y="236"/>
                    <a:pt x="139" y="239"/>
                    <a:pt x="139" y="239"/>
                  </a:cubicBezTo>
                  <a:cubicBezTo>
                    <a:pt x="144" y="246"/>
                    <a:pt x="147" y="248"/>
                    <a:pt x="155" y="251"/>
                  </a:cubicBezTo>
                  <a:cubicBezTo>
                    <a:pt x="169" y="250"/>
                    <a:pt x="187" y="254"/>
                    <a:pt x="181" y="237"/>
                  </a:cubicBezTo>
                  <a:cubicBezTo>
                    <a:pt x="184" y="220"/>
                    <a:pt x="192" y="228"/>
                    <a:pt x="203" y="235"/>
                  </a:cubicBezTo>
                  <a:cubicBezTo>
                    <a:pt x="224" y="233"/>
                    <a:pt x="224" y="232"/>
                    <a:pt x="229" y="213"/>
                  </a:cubicBezTo>
                  <a:cubicBezTo>
                    <a:pt x="229" y="211"/>
                    <a:pt x="229" y="192"/>
                    <a:pt x="225" y="185"/>
                  </a:cubicBezTo>
                  <a:cubicBezTo>
                    <a:pt x="223" y="181"/>
                    <a:pt x="217" y="173"/>
                    <a:pt x="217" y="173"/>
                  </a:cubicBezTo>
                  <a:cubicBezTo>
                    <a:pt x="220" y="163"/>
                    <a:pt x="224" y="165"/>
                    <a:pt x="233" y="167"/>
                  </a:cubicBezTo>
                  <a:cubicBezTo>
                    <a:pt x="240" y="172"/>
                    <a:pt x="242" y="175"/>
                    <a:pt x="245" y="183"/>
                  </a:cubicBezTo>
                  <a:cubicBezTo>
                    <a:pt x="246" y="188"/>
                    <a:pt x="244" y="193"/>
                    <a:pt x="247" y="197"/>
                  </a:cubicBezTo>
                  <a:cubicBezTo>
                    <a:pt x="250" y="201"/>
                    <a:pt x="256" y="194"/>
                    <a:pt x="261" y="193"/>
                  </a:cubicBezTo>
                  <a:cubicBezTo>
                    <a:pt x="276" y="188"/>
                    <a:pt x="290" y="178"/>
                    <a:pt x="303" y="169"/>
                  </a:cubicBezTo>
                  <a:cubicBezTo>
                    <a:pt x="310" y="158"/>
                    <a:pt x="302" y="153"/>
                    <a:pt x="293" y="147"/>
                  </a:cubicBezTo>
                  <a:cubicBezTo>
                    <a:pt x="281" y="129"/>
                    <a:pt x="283" y="126"/>
                    <a:pt x="259" y="123"/>
                  </a:cubicBezTo>
                  <a:cubicBezTo>
                    <a:pt x="256" y="115"/>
                    <a:pt x="257" y="111"/>
                    <a:pt x="265" y="107"/>
                  </a:cubicBezTo>
                  <a:cubicBezTo>
                    <a:pt x="269" y="105"/>
                    <a:pt x="277" y="103"/>
                    <a:pt x="277" y="103"/>
                  </a:cubicBezTo>
                  <a:cubicBezTo>
                    <a:pt x="287" y="88"/>
                    <a:pt x="269" y="66"/>
                    <a:pt x="253" y="63"/>
                  </a:cubicBezTo>
                  <a:cubicBezTo>
                    <a:pt x="239" y="60"/>
                    <a:pt x="244" y="62"/>
                    <a:pt x="233" y="59"/>
                  </a:cubicBezTo>
                  <a:cubicBezTo>
                    <a:pt x="229" y="58"/>
                    <a:pt x="221" y="55"/>
                    <a:pt x="221" y="55"/>
                  </a:cubicBezTo>
                  <a:cubicBezTo>
                    <a:pt x="200" y="60"/>
                    <a:pt x="217" y="38"/>
                    <a:pt x="201" y="33"/>
                  </a:cubicBezTo>
                  <a:cubicBezTo>
                    <a:pt x="185" y="35"/>
                    <a:pt x="169" y="36"/>
                    <a:pt x="155" y="45"/>
                  </a:cubicBezTo>
                  <a:cubicBezTo>
                    <a:pt x="145" y="30"/>
                    <a:pt x="152" y="30"/>
                    <a:pt x="167" y="25"/>
                  </a:cubicBezTo>
                  <a:cubicBezTo>
                    <a:pt x="163" y="10"/>
                    <a:pt x="155" y="15"/>
                    <a:pt x="139" y="17"/>
                  </a:cubicBezTo>
                  <a:cubicBezTo>
                    <a:pt x="131" y="20"/>
                    <a:pt x="127" y="22"/>
                    <a:pt x="119" y="19"/>
                  </a:cubicBezTo>
                  <a:cubicBezTo>
                    <a:pt x="106" y="0"/>
                    <a:pt x="74" y="29"/>
                    <a:pt x="67" y="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23" name="Freeform 27"/>
            <p:cNvSpPr>
              <a:spLocks/>
            </p:cNvSpPr>
            <p:nvPr/>
          </p:nvSpPr>
          <p:spPr bwMode="invGray">
            <a:xfrm>
              <a:off x="1709" y="1987"/>
              <a:ext cx="44" cy="37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0" y="10"/>
                </a:cxn>
                <a:cxn ang="0">
                  <a:pos x="30" y="40"/>
                </a:cxn>
                <a:cxn ang="0">
                  <a:pos x="48" y="50"/>
                </a:cxn>
                <a:cxn ang="0">
                  <a:pos x="58" y="28"/>
                </a:cxn>
                <a:cxn ang="0">
                  <a:pos x="44" y="8"/>
                </a:cxn>
                <a:cxn ang="0">
                  <a:pos x="26" y="0"/>
                </a:cxn>
              </a:cxnLst>
              <a:rect l="0" t="0" r="r" b="b"/>
              <a:pathLst>
                <a:path w="59" h="50">
                  <a:moveTo>
                    <a:pt x="26" y="0"/>
                  </a:moveTo>
                  <a:cubicBezTo>
                    <a:pt x="13" y="2"/>
                    <a:pt x="7" y="0"/>
                    <a:pt x="0" y="10"/>
                  </a:cubicBezTo>
                  <a:cubicBezTo>
                    <a:pt x="4" y="22"/>
                    <a:pt x="18" y="36"/>
                    <a:pt x="30" y="40"/>
                  </a:cubicBezTo>
                  <a:cubicBezTo>
                    <a:pt x="37" y="42"/>
                    <a:pt x="48" y="50"/>
                    <a:pt x="48" y="50"/>
                  </a:cubicBezTo>
                  <a:cubicBezTo>
                    <a:pt x="57" y="44"/>
                    <a:pt x="55" y="37"/>
                    <a:pt x="58" y="28"/>
                  </a:cubicBezTo>
                  <a:cubicBezTo>
                    <a:pt x="55" y="11"/>
                    <a:pt x="59" y="18"/>
                    <a:pt x="44" y="8"/>
                  </a:cubicBezTo>
                  <a:cubicBezTo>
                    <a:pt x="42" y="6"/>
                    <a:pt x="26" y="5"/>
                    <a:pt x="2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24" name="Freeform 28"/>
            <p:cNvSpPr>
              <a:spLocks/>
            </p:cNvSpPr>
            <p:nvPr/>
          </p:nvSpPr>
          <p:spPr bwMode="invGray">
            <a:xfrm>
              <a:off x="1625" y="2057"/>
              <a:ext cx="65" cy="42"/>
            </a:xfrm>
            <a:custGeom>
              <a:avLst/>
              <a:gdLst/>
              <a:ahLst/>
              <a:cxnLst>
                <a:cxn ang="0">
                  <a:pos x="44" y="7"/>
                </a:cxn>
                <a:cxn ang="0">
                  <a:pos x="24" y="25"/>
                </a:cxn>
                <a:cxn ang="0">
                  <a:pos x="4" y="27"/>
                </a:cxn>
                <a:cxn ang="0">
                  <a:pos x="16" y="57"/>
                </a:cxn>
                <a:cxn ang="0">
                  <a:pos x="74" y="35"/>
                </a:cxn>
                <a:cxn ang="0">
                  <a:pos x="86" y="17"/>
                </a:cxn>
                <a:cxn ang="0">
                  <a:pos x="56" y="7"/>
                </a:cxn>
                <a:cxn ang="0">
                  <a:pos x="44" y="7"/>
                </a:cxn>
              </a:cxnLst>
              <a:rect l="0" t="0" r="r" b="b"/>
              <a:pathLst>
                <a:path w="86" h="57">
                  <a:moveTo>
                    <a:pt x="44" y="7"/>
                  </a:moveTo>
                  <a:cubicBezTo>
                    <a:pt x="39" y="14"/>
                    <a:pt x="31" y="20"/>
                    <a:pt x="24" y="25"/>
                  </a:cubicBezTo>
                  <a:cubicBezTo>
                    <a:pt x="16" y="19"/>
                    <a:pt x="12" y="22"/>
                    <a:pt x="4" y="27"/>
                  </a:cubicBezTo>
                  <a:cubicBezTo>
                    <a:pt x="0" y="38"/>
                    <a:pt x="4" y="53"/>
                    <a:pt x="16" y="57"/>
                  </a:cubicBezTo>
                  <a:cubicBezTo>
                    <a:pt x="33" y="51"/>
                    <a:pt x="60" y="45"/>
                    <a:pt x="74" y="35"/>
                  </a:cubicBezTo>
                  <a:cubicBezTo>
                    <a:pt x="78" y="29"/>
                    <a:pt x="86" y="17"/>
                    <a:pt x="86" y="17"/>
                  </a:cubicBezTo>
                  <a:cubicBezTo>
                    <a:pt x="80" y="0"/>
                    <a:pt x="74" y="5"/>
                    <a:pt x="56" y="7"/>
                  </a:cubicBezTo>
                  <a:cubicBezTo>
                    <a:pt x="43" y="11"/>
                    <a:pt x="44" y="15"/>
                    <a:pt x="44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25" name="Freeform 29"/>
            <p:cNvSpPr>
              <a:spLocks/>
            </p:cNvSpPr>
            <p:nvPr/>
          </p:nvSpPr>
          <p:spPr bwMode="invGray">
            <a:xfrm>
              <a:off x="1693" y="2065"/>
              <a:ext cx="54" cy="25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10" y="16"/>
                </a:cxn>
                <a:cxn ang="0">
                  <a:pos x="24" y="34"/>
                </a:cxn>
                <a:cxn ang="0">
                  <a:pos x="52" y="28"/>
                </a:cxn>
                <a:cxn ang="0">
                  <a:pos x="64" y="20"/>
                </a:cxn>
                <a:cxn ang="0">
                  <a:pos x="40" y="0"/>
                </a:cxn>
              </a:cxnLst>
              <a:rect l="0" t="0" r="r" b="b"/>
              <a:pathLst>
                <a:path w="73" h="34">
                  <a:moveTo>
                    <a:pt x="40" y="0"/>
                  </a:moveTo>
                  <a:cubicBezTo>
                    <a:pt x="30" y="6"/>
                    <a:pt x="20" y="10"/>
                    <a:pt x="10" y="16"/>
                  </a:cubicBezTo>
                  <a:cubicBezTo>
                    <a:pt x="0" y="31"/>
                    <a:pt x="13" y="30"/>
                    <a:pt x="24" y="34"/>
                  </a:cubicBezTo>
                  <a:cubicBezTo>
                    <a:pt x="44" y="31"/>
                    <a:pt x="35" y="34"/>
                    <a:pt x="52" y="28"/>
                  </a:cubicBezTo>
                  <a:cubicBezTo>
                    <a:pt x="57" y="26"/>
                    <a:pt x="64" y="20"/>
                    <a:pt x="64" y="20"/>
                  </a:cubicBezTo>
                  <a:cubicBezTo>
                    <a:pt x="73" y="7"/>
                    <a:pt x="48" y="8"/>
                    <a:pt x="4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26" name="Freeform 30"/>
            <p:cNvSpPr>
              <a:spLocks/>
            </p:cNvSpPr>
            <p:nvPr/>
          </p:nvSpPr>
          <p:spPr bwMode="invGray">
            <a:xfrm>
              <a:off x="1664" y="2029"/>
              <a:ext cx="64" cy="34"/>
            </a:xfrm>
            <a:custGeom>
              <a:avLst/>
              <a:gdLst/>
              <a:ahLst/>
              <a:cxnLst>
                <a:cxn ang="0">
                  <a:pos x="58" y="10"/>
                </a:cxn>
                <a:cxn ang="0">
                  <a:pos x="28" y="4"/>
                </a:cxn>
                <a:cxn ang="0">
                  <a:pos x="0" y="18"/>
                </a:cxn>
                <a:cxn ang="0">
                  <a:pos x="40" y="32"/>
                </a:cxn>
                <a:cxn ang="0">
                  <a:pos x="64" y="40"/>
                </a:cxn>
                <a:cxn ang="0">
                  <a:pos x="84" y="18"/>
                </a:cxn>
                <a:cxn ang="0">
                  <a:pos x="82" y="6"/>
                </a:cxn>
                <a:cxn ang="0">
                  <a:pos x="64" y="0"/>
                </a:cxn>
                <a:cxn ang="0">
                  <a:pos x="58" y="10"/>
                </a:cxn>
              </a:cxnLst>
              <a:rect l="0" t="0" r="r" b="b"/>
              <a:pathLst>
                <a:path w="85" h="45">
                  <a:moveTo>
                    <a:pt x="58" y="10"/>
                  </a:moveTo>
                  <a:cubicBezTo>
                    <a:pt x="39" y="16"/>
                    <a:pt x="45" y="10"/>
                    <a:pt x="28" y="4"/>
                  </a:cubicBezTo>
                  <a:cubicBezTo>
                    <a:pt x="7" y="6"/>
                    <a:pt x="5" y="2"/>
                    <a:pt x="0" y="18"/>
                  </a:cubicBezTo>
                  <a:cubicBezTo>
                    <a:pt x="5" y="34"/>
                    <a:pt x="26" y="31"/>
                    <a:pt x="40" y="32"/>
                  </a:cubicBezTo>
                  <a:cubicBezTo>
                    <a:pt x="50" y="42"/>
                    <a:pt x="49" y="45"/>
                    <a:pt x="64" y="40"/>
                  </a:cubicBezTo>
                  <a:cubicBezTo>
                    <a:pt x="69" y="32"/>
                    <a:pt x="77" y="25"/>
                    <a:pt x="84" y="18"/>
                  </a:cubicBezTo>
                  <a:cubicBezTo>
                    <a:pt x="83" y="14"/>
                    <a:pt x="85" y="9"/>
                    <a:pt x="82" y="6"/>
                  </a:cubicBezTo>
                  <a:cubicBezTo>
                    <a:pt x="78" y="1"/>
                    <a:pt x="64" y="0"/>
                    <a:pt x="64" y="0"/>
                  </a:cubicBezTo>
                  <a:cubicBezTo>
                    <a:pt x="56" y="3"/>
                    <a:pt x="47" y="21"/>
                    <a:pt x="58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27" name="Freeform 31"/>
            <p:cNvSpPr>
              <a:spLocks/>
            </p:cNvSpPr>
            <p:nvPr/>
          </p:nvSpPr>
          <p:spPr bwMode="invGray">
            <a:xfrm>
              <a:off x="1637" y="1997"/>
              <a:ext cx="44" cy="24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0" y="18"/>
                </a:cxn>
                <a:cxn ang="0">
                  <a:pos x="20" y="28"/>
                </a:cxn>
                <a:cxn ang="0">
                  <a:pos x="28" y="20"/>
                </a:cxn>
                <a:cxn ang="0">
                  <a:pos x="52" y="12"/>
                </a:cxn>
                <a:cxn ang="0">
                  <a:pos x="44" y="0"/>
                </a:cxn>
                <a:cxn ang="0">
                  <a:pos x="16" y="4"/>
                </a:cxn>
              </a:cxnLst>
              <a:rect l="0" t="0" r="r" b="b"/>
              <a:pathLst>
                <a:path w="58" h="31">
                  <a:moveTo>
                    <a:pt x="16" y="4"/>
                  </a:moveTo>
                  <a:cubicBezTo>
                    <a:pt x="2" y="13"/>
                    <a:pt x="7" y="8"/>
                    <a:pt x="0" y="18"/>
                  </a:cubicBezTo>
                  <a:cubicBezTo>
                    <a:pt x="5" y="26"/>
                    <a:pt x="11" y="25"/>
                    <a:pt x="20" y="28"/>
                  </a:cubicBezTo>
                  <a:cubicBezTo>
                    <a:pt x="36" y="23"/>
                    <a:pt x="17" y="31"/>
                    <a:pt x="28" y="20"/>
                  </a:cubicBezTo>
                  <a:cubicBezTo>
                    <a:pt x="33" y="15"/>
                    <a:pt x="46" y="13"/>
                    <a:pt x="52" y="12"/>
                  </a:cubicBezTo>
                  <a:cubicBezTo>
                    <a:pt x="58" y="3"/>
                    <a:pt x="53" y="3"/>
                    <a:pt x="44" y="0"/>
                  </a:cubicBezTo>
                  <a:cubicBezTo>
                    <a:pt x="38" y="1"/>
                    <a:pt x="20" y="8"/>
                    <a:pt x="16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28" name="Freeform 32"/>
            <p:cNvSpPr>
              <a:spLocks/>
            </p:cNvSpPr>
            <p:nvPr/>
          </p:nvSpPr>
          <p:spPr bwMode="invGray">
            <a:xfrm>
              <a:off x="1751" y="2000"/>
              <a:ext cx="114" cy="77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14" y="6"/>
                </a:cxn>
                <a:cxn ang="0">
                  <a:pos x="4" y="38"/>
                </a:cxn>
                <a:cxn ang="0">
                  <a:pos x="12" y="56"/>
                </a:cxn>
                <a:cxn ang="0">
                  <a:pos x="0" y="72"/>
                </a:cxn>
                <a:cxn ang="0">
                  <a:pos x="56" y="86"/>
                </a:cxn>
                <a:cxn ang="0">
                  <a:pos x="82" y="92"/>
                </a:cxn>
                <a:cxn ang="0">
                  <a:pos x="152" y="86"/>
                </a:cxn>
                <a:cxn ang="0">
                  <a:pos x="76" y="70"/>
                </a:cxn>
                <a:cxn ang="0">
                  <a:pos x="54" y="62"/>
                </a:cxn>
                <a:cxn ang="0">
                  <a:pos x="44" y="52"/>
                </a:cxn>
                <a:cxn ang="0">
                  <a:pos x="50" y="34"/>
                </a:cxn>
                <a:cxn ang="0">
                  <a:pos x="38" y="0"/>
                </a:cxn>
              </a:cxnLst>
              <a:rect l="0" t="0" r="r" b="b"/>
              <a:pathLst>
                <a:path w="152" h="102">
                  <a:moveTo>
                    <a:pt x="38" y="0"/>
                  </a:moveTo>
                  <a:cubicBezTo>
                    <a:pt x="22" y="5"/>
                    <a:pt x="30" y="3"/>
                    <a:pt x="14" y="6"/>
                  </a:cubicBezTo>
                  <a:cubicBezTo>
                    <a:pt x="18" y="22"/>
                    <a:pt x="22" y="32"/>
                    <a:pt x="4" y="38"/>
                  </a:cubicBezTo>
                  <a:cubicBezTo>
                    <a:pt x="1" y="47"/>
                    <a:pt x="7" y="49"/>
                    <a:pt x="12" y="56"/>
                  </a:cubicBezTo>
                  <a:cubicBezTo>
                    <a:pt x="10" y="65"/>
                    <a:pt x="9" y="69"/>
                    <a:pt x="0" y="72"/>
                  </a:cubicBezTo>
                  <a:cubicBezTo>
                    <a:pt x="5" y="88"/>
                    <a:pt x="45" y="85"/>
                    <a:pt x="56" y="86"/>
                  </a:cubicBezTo>
                  <a:cubicBezTo>
                    <a:pt x="72" y="97"/>
                    <a:pt x="63" y="95"/>
                    <a:pt x="82" y="92"/>
                  </a:cubicBezTo>
                  <a:cubicBezTo>
                    <a:pt x="86" y="92"/>
                    <a:pt x="147" y="102"/>
                    <a:pt x="152" y="86"/>
                  </a:cubicBezTo>
                  <a:cubicBezTo>
                    <a:pt x="123" y="66"/>
                    <a:pt x="128" y="72"/>
                    <a:pt x="76" y="70"/>
                  </a:cubicBezTo>
                  <a:cubicBezTo>
                    <a:pt x="62" y="56"/>
                    <a:pt x="81" y="73"/>
                    <a:pt x="54" y="62"/>
                  </a:cubicBezTo>
                  <a:cubicBezTo>
                    <a:pt x="50" y="60"/>
                    <a:pt x="48" y="55"/>
                    <a:pt x="44" y="52"/>
                  </a:cubicBezTo>
                  <a:cubicBezTo>
                    <a:pt x="41" y="43"/>
                    <a:pt x="42" y="39"/>
                    <a:pt x="50" y="34"/>
                  </a:cubicBezTo>
                  <a:cubicBezTo>
                    <a:pt x="52" y="27"/>
                    <a:pt x="42" y="9"/>
                    <a:pt x="3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29" name="Freeform 33"/>
            <p:cNvSpPr>
              <a:spLocks/>
            </p:cNvSpPr>
            <p:nvPr/>
          </p:nvSpPr>
          <p:spPr bwMode="invGray">
            <a:xfrm>
              <a:off x="664" y="2245"/>
              <a:ext cx="25" cy="15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24" y="20"/>
                </a:cxn>
                <a:cxn ang="0">
                  <a:pos x="4" y="18"/>
                </a:cxn>
                <a:cxn ang="0">
                  <a:pos x="4" y="6"/>
                </a:cxn>
                <a:cxn ang="0">
                  <a:pos x="34" y="0"/>
                </a:cxn>
              </a:cxnLst>
              <a:rect l="0" t="0" r="r" b="b"/>
              <a:pathLst>
                <a:path w="34" h="20">
                  <a:moveTo>
                    <a:pt x="34" y="0"/>
                  </a:moveTo>
                  <a:cubicBezTo>
                    <a:pt x="32" y="10"/>
                    <a:pt x="34" y="17"/>
                    <a:pt x="24" y="20"/>
                  </a:cubicBezTo>
                  <a:cubicBezTo>
                    <a:pt x="17" y="19"/>
                    <a:pt x="10" y="20"/>
                    <a:pt x="4" y="18"/>
                  </a:cubicBezTo>
                  <a:cubicBezTo>
                    <a:pt x="0" y="17"/>
                    <a:pt x="2" y="7"/>
                    <a:pt x="4" y="6"/>
                  </a:cubicBezTo>
                  <a:cubicBezTo>
                    <a:pt x="12" y="0"/>
                    <a:pt x="24" y="0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30" name="Freeform 34"/>
            <p:cNvSpPr>
              <a:spLocks/>
            </p:cNvSpPr>
            <p:nvPr/>
          </p:nvSpPr>
          <p:spPr bwMode="invGray">
            <a:xfrm>
              <a:off x="1421" y="2756"/>
              <a:ext cx="16" cy="12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13" y="16"/>
                </a:cxn>
                <a:cxn ang="0">
                  <a:pos x="3" y="0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31" name="Freeform 35"/>
            <p:cNvSpPr>
              <a:spLocks/>
            </p:cNvSpPr>
            <p:nvPr/>
          </p:nvSpPr>
          <p:spPr bwMode="invGray">
            <a:xfrm>
              <a:off x="1424" y="2781"/>
              <a:ext cx="16" cy="12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13" y="16"/>
                </a:cxn>
                <a:cxn ang="0">
                  <a:pos x="3" y="0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32" name="Freeform 36"/>
            <p:cNvSpPr>
              <a:spLocks/>
            </p:cNvSpPr>
            <p:nvPr/>
          </p:nvSpPr>
          <p:spPr bwMode="invGray">
            <a:xfrm>
              <a:off x="1628" y="2913"/>
              <a:ext cx="15" cy="12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13" y="16"/>
                </a:cxn>
                <a:cxn ang="0">
                  <a:pos x="3" y="0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33" name="Freeform 37"/>
            <p:cNvSpPr>
              <a:spLocks/>
            </p:cNvSpPr>
            <p:nvPr/>
          </p:nvSpPr>
          <p:spPr bwMode="invGray">
            <a:xfrm>
              <a:off x="1752" y="2429"/>
              <a:ext cx="38" cy="1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7" y="18"/>
                </a:cxn>
                <a:cxn ang="0">
                  <a:pos x="27" y="24"/>
                </a:cxn>
                <a:cxn ang="0">
                  <a:pos x="33" y="4"/>
                </a:cxn>
                <a:cxn ang="0">
                  <a:pos x="13" y="0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34" name="Freeform 38"/>
            <p:cNvSpPr>
              <a:spLocks/>
            </p:cNvSpPr>
            <p:nvPr/>
          </p:nvSpPr>
          <p:spPr bwMode="invGray">
            <a:xfrm>
              <a:off x="1652" y="2224"/>
              <a:ext cx="38" cy="1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7" y="18"/>
                </a:cxn>
                <a:cxn ang="0">
                  <a:pos x="27" y="24"/>
                </a:cxn>
                <a:cxn ang="0">
                  <a:pos x="33" y="4"/>
                </a:cxn>
                <a:cxn ang="0">
                  <a:pos x="13" y="0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35" name="Freeform 39"/>
            <p:cNvSpPr>
              <a:spLocks/>
            </p:cNvSpPr>
            <p:nvPr/>
          </p:nvSpPr>
          <p:spPr bwMode="invGray">
            <a:xfrm>
              <a:off x="1717" y="2045"/>
              <a:ext cx="39" cy="1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7" y="18"/>
                </a:cxn>
                <a:cxn ang="0">
                  <a:pos x="27" y="24"/>
                </a:cxn>
                <a:cxn ang="0">
                  <a:pos x="33" y="4"/>
                </a:cxn>
                <a:cxn ang="0">
                  <a:pos x="13" y="0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36" name="Freeform 40"/>
            <p:cNvSpPr>
              <a:spLocks/>
            </p:cNvSpPr>
            <p:nvPr/>
          </p:nvSpPr>
          <p:spPr bwMode="invGray">
            <a:xfrm>
              <a:off x="1780" y="2153"/>
              <a:ext cx="38" cy="1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7" y="18"/>
                </a:cxn>
                <a:cxn ang="0">
                  <a:pos x="27" y="24"/>
                </a:cxn>
                <a:cxn ang="0">
                  <a:pos x="33" y="4"/>
                </a:cxn>
                <a:cxn ang="0">
                  <a:pos x="13" y="0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37" name="Freeform 41"/>
            <p:cNvSpPr>
              <a:spLocks/>
            </p:cNvSpPr>
            <p:nvPr/>
          </p:nvSpPr>
          <p:spPr bwMode="invGray">
            <a:xfrm>
              <a:off x="1796" y="1951"/>
              <a:ext cx="696" cy="346"/>
            </a:xfrm>
            <a:custGeom>
              <a:avLst/>
              <a:gdLst/>
              <a:ahLst/>
              <a:cxnLst>
                <a:cxn ang="0">
                  <a:pos x="28" y="56"/>
                </a:cxn>
                <a:cxn ang="0">
                  <a:pos x="6" y="92"/>
                </a:cxn>
                <a:cxn ang="0">
                  <a:pos x="36" y="100"/>
                </a:cxn>
                <a:cxn ang="0">
                  <a:pos x="16" y="116"/>
                </a:cxn>
                <a:cxn ang="0">
                  <a:pos x="104" y="136"/>
                </a:cxn>
                <a:cxn ang="0">
                  <a:pos x="142" y="130"/>
                </a:cxn>
                <a:cxn ang="0">
                  <a:pos x="250" y="78"/>
                </a:cxn>
                <a:cxn ang="0">
                  <a:pos x="300" y="66"/>
                </a:cxn>
                <a:cxn ang="0">
                  <a:pos x="324" y="80"/>
                </a:cxn>
                <a:cxn ang="0">
                  <a:pos x="272" y="88"/>
                </a:cxn>
                <a:cxn ang="0">
                  <a:pos x="242" y="112"/>
                </a:cxn>
                <a:cxn ang="0">
                  <a:pos x="254" y="120"/>
                </a:cxn>
                <a:cxn ang="0">
                  <a:pos x="260" y="158"/>
                </a:cxn>
                <a:cxn ang="0">
                  <a:pos x="350" y="192"/>
                </a:cxn>
                <a:cxn ang="0">
                  <a:pos x="336" y="210"/>
                </a:cxn>
                <a:cxn ang="0">
                  <a:pos x="368" y="246"/>
                </a:cxn>
                <a:cxn ang="0">
                  <a:pos x="348" y="266"/>
                </a:cxn>
                <a:cxn ang="0">
                  <a:pos x="324" y="294"/>
                </a:cxn>
                <a:cxn ang="0">
                  <a:pos x="294" y="324"/>
                </a:cxn>
                <a:cxn ang="0">
                  <a:pos x="292" y="420"/>
                </a:cxn>
                <a:cxn ang="0">
                  <a:pos x="332" y="446"/>
                </a:cxn>
                <a:cxn ang="0">
                  <a:pos x="388" y="448"/>
                </a:cxn>
                <a:cxn ang="0">
                  <a:pos x="412" y="422"/>
                </a:cxn>
                <a:cxn ang="0">
                  <a:pos x="506" y="356"/>
                </a:cxn>
                <a:cxn ang="0">
                  <a:pos x="572" y="334"/>
                </a:cxn>
                <a:cxn ang="0">
                  <a:pos x="646" y="308"/>
                </a:cxn>
                <a:cxn ang="0">
                  <a:pos x="720" y="290"/>
                </a:cxn>
                <a:cxn ang="0">
                  <a:pos x="762" y="260"/>
                </a:cxn>
                <a:cxn ang="0">
                  <a:pos x="800" y="200"/>
                </a:cxn>
                <a:cxn ang="0">
                  <a:pos x="802" y="154"/>
                </a:cxn>
                <a:cxn ang="0">
                  <a:pos x="802" y="124"/>
                </a:cxn>
                <a:cxn ang="0">
                  <a:pos x="832" y="90"/>
                </a:cxn>
                <a:cxn ang="0">
                  <a:pos x="876" y="94"/>
                </a:cxn>
                <a:cxn ang="0">
                  <a:pos x="922" y="52"/>
                </a:cxn>
                <a:cxn ang="0">
                  <a:pos x="888" y="56"/>
                </a:cxn>
                <a:cxn ang="0">
                  <a:pos x="848" y="46"/>
                </a:cxn>
                <a:cxn ang="0">
                  <a:pos x="794" y="22"/>
                </a:cxn>
                <a:cxn ang="0">
                  <a:pos x="642" y="26"/>
                </a:cxn>
                <a:cxn ang="0">
                  <a:pos x="584" y="38"/>
                </a:cxn>
                <a:cxn ang="0">
                  <a:pos x="556" y="38"/>
                </a:cxn>
                <a:cxn ang="0">
                  <a:pos x="516" y="54"/>
                </a:cxn>
                <a:cxn ang="0">
                  <a:pos x="478" y="30"/>
                </a:cxn>
                <a:cxn ang="0">
                  <a:pos x="432" y="40"/>
                </a:cxn>
                <a:cxn ang="0">
                  <a:pos x="366" y="52"/>
                </a:cxn>
                <a:cxn ang="0">
                  <a:pos x="410" y="38"/>
                </a:cxn>
                <a:cxn ang="0">
                  <a:pos x="352" y="8"/>
                </a:cxn>
                <a:cxn ang="0">
                  <a:pos x="334" y="2"/>
                </a:cxn>
                <a:cxn ang="0">
                  <a:pos x="314" y="8"/>
                </a:cxn>
                <a:cxn ang="0">
                  <a:pos x="240" y="16"/>
                </a:cxn>
                <a:cxn ang="0">
                  <a:pos x="160" y="28"/>
                </a:cxn>
                <a:cxn ang="0">
                  <a:pos x="108" y="26"/>
                </a:cxn>
                <a:cxn ang="0">
                  <a:pos x="114" y="68"/>
                </a:cxn>
                <a:cxn ang="0">
                  <a:pos x="104" y="52"/>
                </a:cxn>
                <a:cxn ang="0">
                  <a:pos x="60" y="42"/>
                </a:cxn>
              </a:cxnLst>
              <a:rect l="0" t="0" r="r" b="b"/>
              <a:pathLst>
                <a:path w="929" h="462">
                  <a:moveTo>
                    <a:pt x="60" y="42"/>
                  </a:moveTo>
                  <a:cubicBezTo>
                    <a:pt x="40" y="45"/>
                    <a:pt x="42" y="46"/>
                    <a:pt x="28" y="56"/>
                  </a:cubicBezTo>
                  <a:cubicBezTo>
                    <a:pt x="26" y="74"/>
                    <a:pt x="27" y="75"/>
                    <a:pt x="10" y="78"/>
                  </a:cubicBezTo>
                  <a:cubicBezTo>
                    <a:pt x="4" y="82"/>
                    <a:pt x="0" y="82"/>
                    <a:pt x="6" y="92"/>
                  </a:cubicBezTo>
                  <a:cubicBezTo>
                    <a:pt x="10" y="98"/>
                    <a:pt x="21" y="96"/>
                    <a:pt x="28" y="98"/>
                  </a:cubicBezTo>
                  <a:cubicBezTo>
                    <a:pt x="31" y="99"/>
                    <a:pt x="36" y="100"/>
                    <a:pt x="36" y="100"/>
                  </a:cubicBezTo>
                  <a:cubicBezTo>
                    <a:pt x="47" y="99"/>
                    <a:pt x="69" y="97"/>
                    <a:pt x="50" y="110"/>
                  </a:cubicBezTo>
                  <a:cubicBezTo>
                    <a:pt x="37" y="108"/>
                    <a:pt x="24" y="104"/>
                    <a:pt x="16" y="116"/>
                  </a:cubicBezTo>
                  <a:cubicBezTo>
                    <a:pt x="24" y="141"/>
                    <a:pt x="68" y="125"/>
                    <a:pt x="94" y="126"/>
                  </a:cubicBezTo>
                  <a:cubicBezTo>
                    <a:pt x="98" y="129"/>
                    <a:pt x="100" y="134"/>
                    <a:pt x="104" y="136"/>
                  </a:cubicBezTo>
                  <a:cubicBezTo>
                    <a:pt x="108" y="138"/>
                    <a:pt x="116" y="140"/>
                    <a:pt x="116" y="140"/>
                  </a:cubicBezTo>
                  <a:cubicBezTo>
                    <a:pt x="129" y="138"/>
                    <a:pt x="133" y="139"/>
                    <a:pt x="142" y="130"/>
                  </a:cubicBezTo>
                  <a:cubicBezTo>
                    <a:pt x="151" y="104"/>
                    <a:pt x="179" y="110"/>
                    <a:pt x="202" y="102"/>
                  </a:cubicBezTo>
                  <a:cubicBezTo>
                    <a:pt x="219" y="96"/>
                    <a:pt x="233" y="84"/>
                    <a:pt x="250" y="78"/>
                  </a:cubicBezTo>
                  <a:cubicBezTo>
                    <a:pt x="260" y="75"/>
                    <a:pt x="269" y="74"/>
                    <a:pt x="280" y="72"/>
                  </a:cubicBezTo>
                  <a:cubicBezTo>
                    <a:pt x="287" y="71"/>
                    <a:pt x="300" y="66"/>
                    <a:pt x="300" y="66"/>
                  </a:cubicBezTo>
                  <a:cubicBezTo>
                    <a:pt x="311" y="49"/>
                    <a:pt x="336" y="54"/>
                    <a:pt x="354" y="60"/>
                  </a:cubicBezTo>
                  <a:cubicBezTo>
                    <a:pt x="367" y="79"/>
                    <a:pt x="335" y="79"/>
                    <a:pt x="324" y="80"/>
                  </a:cubicBezTo>
                  <a:cubicBezTo>
                    <a:pt x="312" y="83"/>
                    <a:pt x="306" y="93"/>
                    <a:pt x="292" y="96"/>
                  </a:cubicBezTo>
                  <a:cubicBezTo>
                    <a:pt x="284" y="94"/>
                    <a:pt x="279" y="90"/>
                    <a:pt x="272" y="88"/>
                  </a:cubicBezTo>
                  <a:cubicBezTo>
                    <a:pt x="253" y="91"/>
                    <a:pt x="232" y="96"/>
                    <a:pt x="214" y="102"/>
                  </a:cubicBezTo>
                  <a:cubicBezTo>
                    <a:pt x="223" y="108"/>
                    <a:pt x="231" y="109"/>
                    <a:pt x="242" y="112"/>
                  </a:cubicBezTo>
                  <a:cubicBezTo>
                    <a:pt x="245" y="113"/>
                    <a:pt x="250" y="114"/>
                    <a:pt x="250" y="114"/>
                  </a:cubicBezTo>
                  <a:cubicBezTo>
                    <a:pt x="251" y="116"/>
                    <a:pt x="255" y="118"/>
                    <a:pt x="254" y="120"/>
                  </a:cubicBezTo>
                  <a:cubicBezTo>
                    <a:pt x="252" y="124"/>
                    <a:pt x="242" y="128"/>
                    <a:pt x="242" y="128"/>
                  </a:cubicBezTo>
                  <a:cubicBezTo>
                    <a:pt x="233" y="141"/>
                    <a:pt x="247" y="154"/>
                    <a:pt x="260" y="158"/>
                  </a:cubicBezTo>
                  <a:cubicBezTo>
                    <a:pt x="282" y="155"/>
                    <a:pt x="295" y="151"/>
                    <a:pt x="318" y="150"/>
                  </a:cubicBezTo>
                  <a:cubicBezTo>
                    <a:pt x="334" y="155"/>
                    <a:pt x="345" y="176"/>
                    <a:pt x="350" y="192"/>
                  </a:cubicBezTo>
                  <a:cubicBezTo>
                    <a:pt x="349" y="195"/>
                    <a:pt x="350" y="199"/>
                    <a:pt x="348" y="202"/>
                  </a:cubicBezTo>
                  <a:cubicBezTo>
                    <a:pt x="345" y="206"/>
                    <a:pt x="336" y="210"/>
                    <a:pt x="336" y="210"/>
                  </a:cubicBezTo>
                  <a:cubicBezTo>
                    <a:pt x="327" y="224"/>
                    <a:pt x="332" y="235"/>
                    <a:pt x="348" y="240"/>
                  </a:cubicBezTo>
                  <a:cubicBezTo>
                    <a:pt x="358" y="237"/>
                    <a:pt x="362" y="237"/>
                    <a:pt x="368" y="246"/>
                  </a:cubicBezTo>
                  <a:cubicBezTo>
                    <a:pt x="360" y="252"/>
                    <a:pt x="346" y="246"/>
                    <a:pt x="338" y="252"/>
                  </a:cubicBezTo>
                  <a:cubicBezTo>
                    <a:pt x="326" y="260"/>
                    <a:pt x="346" y="265"/>
                    <a:pt x="348" y="266"/>
                  </a:cubicBezTo>
                  <a:cubicBezTo>
                    <a:pt x="352" y="278"/>
                    <a:pt x="347" y="279"/>
                    <a:pt x="336" y="286"/>
                  </a:cubicBezTo>
                  <a:cubicBezTo>
                    <a:pt x="332" y="289"/>
                    <a:pt x="324" y="294"/>
                    <a:pt x="324" y="294"/>
                  </a:cubicBezTo>
                  <a:cubicBezTo>
                    <a:pt x="315" y="308"/>
                    <a:pt x="320" y="303"/>
                    <a:pt x="310" y="310"/>
                  </a:cubicBezTo>
                  <a:cubicBezTo>
                    <a:pt x="306" y="316"/>
                    <a:pt x="294" y="324"/>
                    <a:pt x="294" y="324"/>
                  </a:cubicBezTo>
                  <a:cubicBezTo>
                    <a:pt x="285" y="338"/>
                    <a:pt x="288" y="331"/>
                    <a:pt x="284" y="342"/>
                  </a:cubicBezTo>
                  <a:cubicBezTo>
                    <a:pt x="285" y="374"/>
                    <a:pt x="283" y="393"/>
                    <a:pt x="292" y="420"/>
                  </a:cubicBezTo>
                  <a:cubicBezTo>
                    <a:pt x="295" y="429"/>
                    <a:pt x="307" y="435"/>
                    <a:pt x="314" y="440"/>
                  </a:cubicBezTo>
                  <a:cubicBezTo>
                    <a:pt x="319" y="444"/>
                    <a:pt x="332" y="446"/>
                    <a:pt x="332" y="446"/>
                  </a:cubicBezTo>
                  <a:cubicBezTo>
                    <a:pt x="340" y="457"/>
                    <a:pt x="345" y="459"/>
                    <a:pt x="358" y="462"/>
                  </a:cubicBezTo>
                  <a:cubicBezTo>
                    <a:pt x="376" y="459"/>
                    <a:pt x="375" y="457"/>
                    <a:pt x="388" y="448"/>
                  </a:cubicBezTo>
                  <a:cubicBezTo>
                    <a:pt x="390" y="441"/>
                    <a:pt x="394" y="435"/>
                    <a:pt x="400" y="430"/>
                  </a:cubicBezTo>
                  <a:cubicBezTo>
                    <a:pt x="404" y="427"/>
                    <a:pt x="412" y="422"/>
                    <a:pt x="412" y="422"/>
                  </a:cubicBezTo>
                  <a:cubicBezTo>
                    <a:pt x="417" y="415"/>
                    <a:pt x="451" y="367"/>
                    <a:pt x="458" y="364"/>
                  </a:cubicBezTo>
                  <a:cubicBezTo>
                    <a:pt x="475" y="356"/>
                    <a:pt x="486" y="357"/>
                    <a:pt x="506" y="356"/>
                  </a:cubicBezTo>
                  <a:cubicBezTo>
                    <a:pt x="525" y="350"/>
                    <a:pt x="533" y="342"/>
                    <a:pt x="554" y="340"/>
                  </a:cubicBezTo>
                  <a:cubicBezTo>
                    <a:pt x="560" y="338"/>
                    <a:pt x="566" y="336"/>
                    <a:pt x="572" y="334"/>
                  </a:cubicBezTo>
                  <a:cubicBezTo>
                    <a:pt x="576" y="333"/>
                    <a:pt x="584" y="330"/>
                    <a:pt x="584" y="330"/>
                  </a:cubicBezTo>
                  <a:cubicBezTo>
                    <a:pt x="603" y="311"/>
                    <a:pt x="618" y="310"/>
                    <a:pt x="646" y="308"/>
                  </a:cubicBezTo>
                  <a:cubicBezTo>
                    <a:pt x="665" y="304"/>
                    <a:pt x="684" y="303"/>
                    <a:pt x="704" y="302"/>
                  </a:cubicBezTo>
                  <a:cubicBezTo>
                    <a:pt x="712" y="299"/>
                    <a:pt x="712" y="293"/>
                    <a:pt x="720" y="290"/>
                  </a:cubicBezTo>
                  <a:cubicBezTo>
                    <a:pt x="732" y="285"/>
                    <a:pt x="743" y="285"/>
                    <a:pt x="754" y="278"/>
                  </a:cubicBezTo>
                  <a:cubicBezTo>
                    <a:pt x="756" y="271"/>
                    <a:pt x="760" y="267"/>
                    <a:pt x="762" y="260"/>
                  </a:cubicBezTo>
                  <a:cubicBezTo>
                    <a:pt x="763" y="247"/>
                    <a:pt x="762" y="233"/>
                    <a:pt x="764" y="220"/>
                  </a:cubicBezTo>
                  <a:cubicBezTo>
                    <a:pt x="764" y="219"/>
                    <a:pt x="794" y="204"/>
                    <a:pt x="800" y="200"/>
                  </a:cubicBezTo>
                  <a:cubicBezTo>
                    <a:pt x="807" y="189"/>
                    <a:pt x="808" y="186"/>
                    <a:pt x="820" y="182"/>
                  </a:cubicBezTo>
                  <a:cubicBezTo>
                    <a:pt x="825" y="166"/>
                    <a:pt x="814" y="162"/>
                    <a:pt x="802" y="154"/>
                  </a:cubicBezTo>
                  <a:cubicBezTo>
                    <a:pt x="797" y="151"/>
                    <a:pt x="790" y="142"/>
                    <a:pt x="790" y="142"/>
                  </a:cubicBezTo>
                  <a:cubicBezTo>
                    <a:pt x="786" y="131"/>
                    <a:pt x="792" y="127"/>
                    <a:pt x="802" y="124"/>
                  </a:cubicBezTo>
                  <a:cubicBezTo>
                    <a:pt x="810" y="116"/>
                    <a:pt x="813" y="98"/>
                    <a:pt x="820" y="94"/>
                  </a:cubicBezTo>
                  <a:cubicBezTo>
                    <a:pt x="824" y="92"/>
                    <a:pt x="832" y="90"/>
                    <a:pt x="832" y="90"/>
                  </a:cubicBezTo>
                  <a:cubicBezTo>
                    <a:pt x="844" y="92"/>
                    <a:pt x="848" y="92"/>
                    <a:pt x="856" y="100"/>
                  </a:cubicBezTo>
                  <a:cubicBezTo>
                    <a:pt x="863" y="98"/>
                    <a:pt x="876" y="94"/>
                    <a:pt x="876" y="94"/>
                  </a:cubicBezTo>
                  <a:cubicBezTo>
                    <a:pt x="889" y="81"/>
                    <a:pt x="906" y="77"/>
                    <a:pt x="924" y="74"/>
                  </a:cubicBezTo>
                  <a:cubicBezTo>
                    <a:pt x="929" y="67"/>
                    <a:pt x="929" y="58"/>
                    <a:pt x="922" y="52"/>
                  </a:cubicBezTo>
                  <a:cubicBezTo>
                    <a:pt x="918" y="49"/>
                    <a:pt x="910" y="44"/>
                    <a:pt x="910" y="44"/>
                  </a:cubicBezTo>
                  <a:cubicBezTo>
                    <a:pt x="894" y="47"/>
                    <a:pt x="899" y="49"/>
                    <a:pt x="888" y="56"/>
                  </a:cubicBezTo>
                  <a:cubicBezTo>
                    <a:pt x="884" y="58"/>
                    <a:pt x="876" y="60"/>
                    <a:pt x="876" y="60"/>
                  </a:cubicBezTo>
                  <a:cubicBezTo>
                    <a:pt x="853" y="59"/>
                    <a:pt x="810" y="59"/>
                    <a:pt x="848" y="46"/>
                  </a:cubicBezTo>
                  <a:cubicBezTo>
                    <a:pt x="844" y="33"/>
                    <a:pt x="831" y="37"/>
                    <a:pt x="818" y="36"/>
                  </a:cubicBezTo>
                  <a:cubicBezTo>
                    <a:pt x="809" y="33"/>
                    <a:pt x="802" y="27"/>
                    <a:pt x="794" y="22"/>
                  </a:cubicBezTo>
                  <a:cubicBezTo>
                    <a:pt x="790" y="20"/>
                    <a:pt x="782" y="18"/>
                    <a:pt x="782" y="18"/>
                  </a:cubicBezTo>
                  <a:cubicBezTo>
                    <a:pt x="727" y="19"/>
                    <a:pt x="688" y="11"/>
                    <a:pt x="642" y="26"/>
                  </a:cubicBezTo>
                  <a:cubicBezTo>
                    <a:pt x="635" y="16"/>
                    <a:pt x="632" y="18"/>
                    <a:pt x="620" y="20"/>
                  </a:cubicBezTo>
                  <a:cubicBezTo>
                    <a:pt x="611" y="34"/>
                    <a:pt x="600" y="36"/>
                    <a:pt x="584" y="38"/>
                  </a:cubicBezTo>
                  <a:cubicBezTo>
                    <a:pt x="575" y="44"/>
                    <a:pt x="581" y="46"/>
                    <a:pt x="578" y="56"/>
                  </a:cubicBezTo>
                  <a:cubicBezTo>
                    <a:pt x="572" y="47"/>
                    <a:pt x="566" y="41"/>
                    <a:pt x="556" y="38"/>
                  </a:cubicBezTo>
                  <a:cubicBezTo>
                    <a:pt x="553" y="38"/>
                    <a:pt x="539" y="39"/>
                    <a:pt x="534" y="42"/>
                  </a:cubicBezTo>
                  <a:cubicBezTo>
                    <a:pt x="528" y="46"/>
                    <a:pt x="516" y="54"/>
                    <a:pt x="516" y="54"/>
                  </a:cubicBezTo>
                  <a:cubicBezTo>
                    <a:pt x="507" y="52"/>
                    <a:pt x="503" y="51"/>
                    <a:pt x="500" y="42"/>
                  </a:cubicBezTo>
                  <a:cubicBezTo>
                    <a:pt x="505" y="28"/>
                    <a:pt x="488" y="31"/>
                    <a:pt x="478" y="30"/>
                  </a:cubicBezTo>
                  <a:cubicBezTo>
                    <a:pt x="469" y="33"/>
                    <a:pt x="473" y="37"/>
                    <a:pt x="464" y="40"/>
                  </a:cubicBezTo>
                  <a:cubicBezTo>
                    <a:pt x="447" y="34"/>
                    <a:pt x="451" y="27"/>
                    <a:pt x="432" y="40"/>
                  </a:cubicBezTo>
                  <a:cubicBezTo>
                    <a:pt x="427" y="54"/>
                    <a:pt x="427" y="52"/>
                    <a:pt x="410" y="50"/>
                  </a:cubicBezTo>
                  <a:cubicBezTo>
                    <a:pt x="391" y="52"/>
                    <a:pt x="385" y="54"/>
                    <a:pt x="366" y="52"/>
                  </a:cubicBezTo>
                  <a:cubicBezTo>
                    <a:pt x="357" y="49"/>
                    <a:pt x="356" y="46"/>
                    <a:pt x="364" y="40"/>
                  </a:cubicBezTo>
                  <a:cubicBezTo>
                    <a:pt x="380" y="42"/>
                    <a:pt x="395" y="43"/>
                    <a:pt x="410" y="38"/>
                  </a:cubicBezTo>
                  <a:cubicBezTo>
                    <a:pt x="426" y="15"/>
                    <a:pt x="386" y="21"/>
                    <a:pt x="370" y="20"/>
                  </a:cubicBezTo>
                  <a:cubicBezTo>
                    <a:pt x="364" y="16"/>
                    <a:pt x="358" y="12"/>
                    <a:pt x="352" y="8"/>
                  </a:cubicBezTo>
                  <a:cubicBezTo>
                    <a:pt x="348" y="5"/>
                    <a:pt x="340" y="0"/>
                    <a:pt x="340" y="0"/>
                  </a:cubicBezTo>
                  <a:cubicBezTo>
                    <a:pt x="338" y="1"/>
                    <a:pt x="336" y="1"/>
                    <a:pt x="334" y="2"/>
                  </a:cubicBezTo>
                  <a:cubicBezTo>
                    <a:pt x="331" y="3"/>
                    <a:pt x="329" y="3"/>
                    <a:pt x="326" y="4"/>
                  </a:cubicBezTo>
                  <a:cubicBezTo>
                    <a:pt x="322" y="5"/>
                    <a:pt x="314" y="8"/>
                    <a:pt x="314" y="8"/>
                  </a:cubicBezTo>
                  <a:cubicBezTo>
                    <a:pt x="305" y="22"/>
                    <a:pt x="288" y="6"/>
                    <a:pt x="276" y="2"/>
                  </a:cubicBezTo>
                  <a:cubicBezTo>
                    <a:pt x="270" y="3"/>
                    <a:pt x="241" y="16"/>
                    <a:pt x="240" y="16"/>
                  </a:cubicBezTo>
                  <a:cubicBezTo>
                    <a:pt x="226" y="17"/>
                    <a:pt x="212" y="17"/>
                    <a:pt x="198" y="18"/>
                  </a:cubicBezTo>
                  <a:cubicBezTo>
                    <a:pt x="183" y="19"/>
                    <a:pt x="172" y="20"/>
                    <a:pt x="160" y="28"/>
                  </a:cubicBezTo>
                  <a:cubicBezTo>
                    <a:pt x="146" y="26"/>
                    <a:pt x="141" y="27"/>
                    <a:pt x="130" y="20"/>
                  </a:cubicBezTo>
                  <a:cubicBezTo>
                    <a:pt x="123" y="22"/>
                    <a:pt x="115" y="24"/>
                    <a:pt x="108" y="26"/>
                  </a:cubicBezTo>
                  <a:cubicBezTo>
                    <a:pt x="102" y="35"/>
                    <a:pt x="113" y="41"/>
                    <a:pt x="122" y="44"/>
                  </a:cubicBezTo>
                  <a:cubicBezTo>
                    <a:pt x="125" y="52"/>
                    <a:pt x="114" y="68"/>
                    <a:pt x="114" y="68"/>
                  </a:cubicBezTo>
                  <a:cubicBezTo>
                    <a:pt x="112" y="79"/>
                    <a:pt x="111" y="82"/>
                    <a:pt x="100" y="78"/>
                  </a:cubicBezTo>
                  <a:cubicBezTo>
                    <a:pt x="93" y="67"/>
                    <a:pt x="100" y="63"/>
                    <a:pt x="104" y="52"/>
                  </a:cubicBezTo>
                  <a:cubicBezTo>
                    <a:pt x="96" y="44"/>
                    <a:pt x="91" y="36"/>
                    <a:pt x="80" y="32"/>
                  </a:cubicBezTo>
                  <a:cubicBezTo>
                    <a:pt x="73" y="34"/>
                    <a:pt x="67" y="39"/>
                    <a:pt x="60" y="4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38" name="Freeform 42"/>
            <p:cNvSpPr>
              <a:spLocks/>
            </p:cNvSpPr>
            <p:nvPr/>
          </p:nvSpPr>
          <p:spPr bwMode="invGray">
            <a:xfrm>
              <a:off x="2009" y="2135"/>
              <a:ext cx="39" cy="24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8" y="20"/>
                </a:cxn>
                <a:cxn ang="0">
                  <a:pos x="24" y="32"/>
                </a:cxn>
                <a:cxn ang="0">
                  <a:pos x="42" y="30"/>
                </a:cxn>
                <a:cxn ang="0">
                  <a:pos x="34" y="0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39" name="Freeform 43"/>
            <p:cNvSpPr>
              <a:spLocks/>
            </p:cNvSpPr>
            <p:nvPr/>
          </p:nvSpPr>
          <p:spPr bwMode="invGray">
            <a:xfrm>
              <a:off x="2292" y="2201"/>
              <a:ext cx="128" cy="54"/>
            </a:xfrm>
            <a:custGeom>
              <a:avLst/>
              <a:gdLst/>
              <a:ahLst/>
              <a:cxnLst>
                <a:cxn ang="0">
                  <a:pos x="102" y="8"/>
                </a:cxn>
                <a:cxn ang="0">
                  <a:pos x="66" y="4"/>
                </a:cxn>
                <a:cxn ang="0">
                  <a:pos x="54" y="0"/>
                </a:cxn>
                <a:cxn ang="0">
                  <a:pos x="0" y="28"/>
                </a:cxn>
                <a:cxn ang="0">
                  <a:pos x="28" y="40"/>
                </a:cxn>
                <a:cxn ang="0">
                  <a:pos x="42" y="60"/>
                </a:cxn>
                <a:cxn ang="0">
                  <a:pos x="66" y="68"/>
                </a:cxn>
                <a:cxn ang="0">
                  <a:pos x="78" y="72"/>
                </a:cxn>
                <a:cxn ang="0">
                  <a:pos x="130" y="60"/>
                </a:cxn>
                <a:cxn ang="0">
                  <a:pos x="172" y="44"/>
                </a:cxn>
                <a:cxn ang="0">
                  <a:pos x="148" y="18"/>
                </a:cxn>
                <a:cxn ang="0">
                  <a:pos x="136" y="4"/>
                </a:cxn>
                <a:cxn ang="0">
                  <a:pos x="102" y="8"/>
                </a:cxn>
              </a:cxnLst>
              <a:rect l="0" t="0" r="r" b="b"/>
              <a:pathLst>
                <a:path w="172" h="72">
                  <a:moveTo>
                    <a:pt x="102" y="8"/>
                  </a:moveTo>
                  <a:cubicBezTo>
                    <a:pt x="89" y="12"/>
                    <a:pt x="78" y="8"/>
                    <a:pt x="66" y="4"/>
                  </a:cubicBezTo>
                  <a:cubicBezTo>
                    <a:pt x="62" y="3"/>
                    <a:pt x="54" y="0"/>
                    <a:pt x="54" y="0"/>
                  </a:cubicBezTo>
                  <a:cubicBezTo>
                    <a:pt x="38" y="5"/>
                    <a:pt x="12" y="16"/>
                    <a:pt x="0" y="28"/>
                  </a:cubicBezTo>
                  <a:cubicBezTo>
                    <a:pt x="4" y="39"/>
                    <a:pt x="18" y="39"/>
                    <a:pt x="28" y="40"/>
                  </a:cubicBezTo>
                  <a:cubicBezTo>
                    <a:pt x="39" y="44"/>
                    <a:pt x="41" y="60"/>
                    <a:pt x="42" y="60"/>
                  </a:cubicBezTo>
                  <a:cubicBezTo>
                    <a:pt x="50" y="63"/>
                    <a:pt x="58" y="65"/>
                    <a:pt x="66" y="68"/>
                  </a:cubicBezTo>
                  <a:cubicBezTo>
                    <a:pt x="70" y="69"/>
                    <a:pt x="78" y="72"/>
                    <a:pt x="78" y="72"/>
                  </a:cubicBezTo>
                  <a:cubicBezTo>
                    <a:pt x="92" y="71"/>
                    <a:pt x="117" y="69"/>
                    <a:pt x="130" y="60"/>
                  </a:cubicBezTo>
                  <a:cubicBezTo>
                    <a:pt x="148" y="48"/>
                    <a:pt x="150" y="46"/>
                    <a:pt x="172" y="44"/>
                  </a:cubicBezTo>
                  <a:cubicBezTo>
                    <a:pt x="169" y="29"/>
                    <a:pt x="162" y="23"/>
                    <a:pt x="148" y="18"/>
                  </a:cubicBezTo>
                  <a:cubicBezTo>
                    <a:pt x="145" y="10"/>
                    <a:pt x="144" y="7"/>
                    <a:pt x="136" y="4"/>
                  </a:cubicBezTo>
                  <a:cubicBezTo>
                    <a:pt x="134" y="4"/>
                    <a:pt x="105" y="11"/>
                    <a:pt x="102" y="8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40" name="Freeform 44"/>
            <p:cNvSpPr>
              <a:spLocks/>
            </p:cNvSpPr>
            <p:nvPr/>
          </p:nvSpPr>
          <p:spPr bwMode="invGray">
            <a:xfrm>
              <a:off x="2393" y="2038"/>
              <a:ext cx="39" cy="24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8" y="20"/>
                </a:cxn>
                <a:cxn ang="0">
                  <a:pos x="24" y="32"/>
                </a:cxn>
                <a:cxn ang="0">
                  <a:pos x="42" y="30"/>
                </a:cxn>
                <a:cxn ang="0">
                  <a:pos x="34" y="0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41" name="Freeform 45"/>
            <p:cNvSpPr>
              <a:spLocks/>
            </p:cNvSpPr>
            <p:nvPr/>
          </p:nvSpPr>
          <p:spPr bwMode="invGray">
            <a:xfrm>
              <a:off x="2662" y="2006"/>
              <a:ext cx="155" cy="63"/>
            </a:xfrm>
            <a:custGeom>
              <a:avLst/>
              <a:gdLst/>
              <a:ahLst/>
              <a:cxnLst>
                <a:cxn ang="0">
                  <a:pos x="191" y="7"/>
                </a:cxn>
                <a:cxn ang="0">
                  <a:pos x="103" y="9"/>
                </a:cxn>
                <a:cxn ang="0">
                  <a:pos x="109" y="25"/>
                </a:cxn>
                <a:cxn ang="0">
                  <a:pos x="107" y="33"/>
                </a:cxn>
                <a:cxn ang="0">
                  <a:pos x="89" y="27"/>
                </a:cxn>
                <a:cxn ang="0">
                  <a:pos x="77" y="19"/>
                </a:cxn>
                <a:cxn ang="0">
                  <a:pos x="23" y="27"/>
                </a:cxn>
                <a:cxn ang="0">
                  <a:pos x="31" y="49"/>
                </a:cxn>
                <a:cxn ang="0">
                  <a:pos x="55" y="53"/>
                </a:cxn>
                <a:cxn ang="0">
                  <a:pos x="75" y="73"/>
                </a:cxn>
                <a:cxn ang="0">
                  <a:pos x="89" y="85"/>
                </a:cxn>
                <a:cxn ang="0">
                  <a:pos x="109" y="67"/>
                </a:cxn>
                <a:cxn ang="0">
                  <a:pos x="121" y="59"/>
                </a:cxn>
                <a:cxn ang="0">
                  <a:pos x="127" y="47"/>
                </a:cxn>
                <a:cxn ang="0">
                  <a:pos x="167" y="35"/>
                </a:cxn>
                <a:cxn ang="0">
                  <a:pos x="187" y="31"/>
                </a:cxn>
                <a:cxn ang="0">
                  <a:pos x="199" y="27"/>
                </a:cxn>
                <a:cxn ang="0">
                  <a:pos x="191" y="7"/>
                </a:cxn>
              </a:cxnLst>
              <a:rect l="0" t="0" r="r" b="b"/>
              <a:pathLst>
                <a:path w="206" h="85">
                  <a:moveTo>
                    <a:pt x="191" y="7"/>
                  </a:moveTo>
                  <a:cubicBezTo>
                    <a:pt x="165" y="6"/>
                    <a:pt x="130" y="0"/>
                    <a:pt x="103" y="9"/>
                  </a:cubicBezTo>
                  <a:cubicBezTo>
                    <a:pt x="100" y="18"/>
                    <a:pt x="101" y="20"/>
                    <a:pt x="109" y="25"/>
                  </a:cubicBezTo>
                  <a:cubicBezTo>
                    <a:pt x="111" y="28"/>
                    <a:pt x="118" y="34"/>
                    <a:pt x="107" y="33"/>
                  </a:cubicBezTo>
                  <a:cubicBezTo>
                    <a:pt x="101" y="32"/>
                    <a:pt x="89" y="27"/>
                    <a:pt x="89" y="27"/>
                  </a:cubicBezTo>
                  <a:cubicBezTo>
                    <a:pt x="86" y="24"/>
                    <a:pt x="82" y="18"/>
                    <a:pt x="77" y="19"/>
                  </a:cubicBezTo>
                  <a:cubicBezTo>
                    <a:pt x="52" y="22"/>
                    <a:pt x="57" y="25"/>
                    <a:pt x="23" y="27"/>
                  </a:cubicBezTo>
                  <a:cubicBezTo>
                    <a:pt x="0" y="31"/>
                    <a:pt x="18" y="45"/>
                    <a:pt x="31" y="49"/>
                  </a:cubicBezTo>
                  <a:cubicBezTo>
                    <a:pt x="43" y="53"/>
                    <a:pt x="35" y="51"/>
                    <a:pt x="55" y="53"/>
                  </a:cubicBezTo>
                  <a:cubicBezTo>
                    <a:pt x="63" y="59"/>
                    <a:pt x="66" y="67"/>
                    <a:pt x="75" y="73"/>
                  </a:cubicBezTo>
                  <a:cubicBezTo>
                    <a:pt x="78" y="81"/>
                    <a:pt x="81" y="82"/>
                    <a:pt x="89" y="85"/>
                  </a:cubicBezTo>
                  <a:cubicBezTo>
                    <a:pt x="104" y="81"/>
                    <a:pt x="99" y="75"/>
                    <a:pt x="109" y="67"/>
                  </a:cubicBezTo>
                  <a:cubicBezTo>
                    <a:pt x="113" y="64"/>
                    <a:pt x="121" y="59"/>
                    <a:pt x="121" y="59"/>
                  </a:cubicBezTo>
                  <a:cubicBezTo>
                    <a:pt x="123" y="55"/>
                    <a:pt x="124" y="50"/>
                    <a:pt x="127" y="47"/>
                  </a:cubicBezTo>
                  <a:cubicBezTo>
                    <a:pt x="132" y="41"/>
                    <a:pt x="158" y="37"/>
                    <a:pt x="167" y="35"/>
                  </a:cubicBezTo>
                  <a:cubicBezTo>
                    <a:pt x="174" y="34"/>
                    <a:pt x="181" y="33"/>
                    <a:pt x="187" y="31"/>
                  </a:cubicBezTo>
                  <a:cubicBezTo>
                    <a:pt x="191" y="30"/>
                    <a:pt x="199" y="27"/>
                    <a:pt x="199" y="27"/>
                  </a:cubicBezTo>
                  <a:cubicBezTo>
                    <a:pt x="206" y="16"/>
                    <a:pt x="199" y="15"/>
                    <a:pt x="191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42" name="Freeform 46"/>
            <p:cNvSpPr>
              <a:spLocks/>
            </p:cNvSpPr>
            <p:nvPr/>
          </p:nvSpPr>
          <p:spPr bwMode="invGray">
            <a:xfrm>
              <a:off x="2759" y="2039"/>
              <a:ext cx="48" cy="21"/>
            </a:xfrm>
            <a:custGeom>
              <a:avLst/>
              <a:gdLst/>
              <a:ahLst/>
              <a:cxnLst>
                <a:cxn ang="0">
                  <a:pos x="36" y="6"/>
                </a:cxn>
                <a:cxn ang="0">
                  <a:pos x="8" y="4"/>
                </a:cxn>
                <a:cxn ang="0">
                  <a:pos x="24" y="28"/>
                </a:cxn>
                <a:cxn ang="0">
                  <a:pos x="54" y="14"/>
                </a:cxn>
                <a:cxn ang="0">
                  <a:pos x="36" y="6"/>
                </a:cxn>
              </a:cxnLst>
              <a:rect l="0" t="0" r="r" b="b"/>
              <a:pathLst>
                <a:path w="64" h="28">
                  <a:moveTo>
                    <a:pt x="36" y="6"/>
                  </a:moveTo>
                  <a:cubicBezTo>
                    <a:pt x="32" y="18"/>
                    <a:pt x="19" y="0"/>
                    <a:pt x="8" y="4"/>
                  </a:cubicBezTo>
                  <a:cubicBezTo>
                    <a:pt x="0" y="16"/>
                    <a:pt x="14" y="27"/>
                    <a:pt x="24" y="28"/>
                  </a:cubicBezTo>
                  <a:cubicBezTo>
                    <a:pt x="30" y="27"/>
                    <a:pt x="48" y="16"/>
                    <a:pt x="54" y="14"/>
                  </a:cubicBezTo>
                  <a:cubicBezTo>
                    <a:pt x="64" y="10"/>
                    <a:pt x="36" y="9"/>
                    <a:pt x="36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43" name="Freeform 47"/>
            <p:cNvSpPr>
              <a:spLocks/>
            </p:cNvSpPr>
            <p:nvPr/>
          </p:nvSpPr>
          <p:spPr bwMode="invGray">
            <a:xfrm>
              <a:off x="2467" y="2311"/>
              <a:ext cx="109" cy="132"/>
            </a:xfrm>
            <a:custGeom>
              <a:avLst/>
              <a:gdLst/>
              <a:ahLst/>
              <a:cxnLst>
                <a:cxn ang="0">
                  <a:pos x="24" y="19"/>
                </a:cxn>
                <a:cxn ang="0">
                  <a:pos x="0" y="25"/>
                </a:cxn>
                <a:cxn ang="0">
                  <a:pos x="14" y="43"/>
                </a:cxn>
                <a:cxn ang="0">
                  <a:pos x="34" y="87"/>
                </a:cxn>
                <a:cxn ang="0">
                  <a:pos x="52" y="91"/>
                </a:cxn>
                <a:cxn ang="0">
                  <a:pos x="50" y="107"/>
                </a:cxn>
                <a:cxn ang="0">
                  <a:pos x="28" y="113"/>
                </a:cxn>
                <a:cxn ang="0">
                  <a:pos x="16" y="131"/>
                </a:cxn>
                <a:cxn ang="0">
                  <a:pos x="18" y="137"/>
                </a:cxn>
                <a:cxn ang="0">
                  <a:pos x="30" y="141"/>
                </a:cxn>
                <a:cxn ang="0">
                  <a:pos x="18" y="169"/>
                </a:cxn>
                <a:cxn ang="0">
                  <a:pos x="20" y="175"/>
                </a:cxn>
                <a:cxn ang="0">
                  <a:pos x="34" y="171"/>
                </a:cxn>
                <a:cxn ang="0">
                  <a:pos x="58" y="169"/>
                </a:cxn>
                <a:cxn ang="0">
                  <a:pos x="92" y="171"/>
                </a:cxn>
                <a:cxn ang="0">
                  <a:pos x="110" y="169"/>
                </a:cxn>
                <a:cxn ang="0">
                  <a:pos x="122" y="165"/>
                </a:cxn>
                <a:cxn ang="0">
                  <a:pos x="128" y="141"/>
                </a:cxn>
                <a:cxn ang="0">
                  <a:pos x="146" y="133"/>
                </a:cxn>
                <a:cxn ang="0">
                  <a:pos x="110" y="109"/>
                </a:cxn>
                <a:cxn ang="0">
                  <a:pos x="88" y="83"/>
                </a:cxn>
                <a:cxn ang="0">
                  <a:pos x="82" y="69"/>
                </a:cxn>
                <a:cxn ang="0">
                  <a:pos x="64" y="61"/>
                </a:cxn>
                <a:cxn ang="0">
                  <a:pos x="86" y="45"/>
                </a:cxn>
                <a:cxn ang="0">
                  <a:pos x="64" y="31"/>
                </a:cxn>
                <a:cxn ang="0">
                  <a:pos x="70" y="13"/>
                </a:cxn>
                <a:cxn ang="0">
                  <a:pos x="46" y="1"/>
                </a:cxn>
                <a:cxn ang="0">
                  <a:pos x="30" y="9"/>
                </a:cxn>
                <a:cxn ang="0">
                  <a:pos x="24" y="19"/>
                </a:cxn>
              </a:cxnLst>
              <a:rect l="0" t="0" r="r" b="b"/>
              <a:pathLst>
                <a:path w="146" h="176">
                  <a:moveTo>
                    <a:pt x="24" y="19"/>
                  </a:moveTo>
                  <a:cubicBezTo>
                    <a:pt x="13" y="23"/>
                    <a:pt x="7" y="15"/>
                    <a:pt x="0" y="25"/>
                  </a:cubicBezTo>
                  <a:cubicBezTo>
                    <a:pt x="2" y="32"/>
                    <a:pt x="14" y="43"/>
                    <a:pt x="14" y="43"/>
                  </a:cubicBezTo>
                  <a:cubicBezTo>
                    <a:pt x="19" y="58"/>
                    <a:pt x="20" y="78"/>
                    <a:pt x="34" y="87"/>
                  </a:cubicBezTo>
                  <a:cubicBezTo>
                    <a:pt x="42" y="84"/>
                    <a:pt x="45" y="86"/>
                    <a:pt x="52" y="91"/>
                  </a:cubicBezTo>
                  <a:cubicBezTo>
                    <a:pt x="57" y="105"/>
                    <a:pt x="60" y="101"/>
                    <a:pt x="50" y="107"/>
                  </a:cubicBezTo>
                  <a:cubicBezTo>
                    <a:pt x="38" y="105"/>
                    <a:pt x="32" y="101"/>
                    <a:pt x="28" y="113"/>
                  </a:cubicBezTo>
                  <a:cubicBezTo>
                    <a:pt x="32" y="129"/>
                    <a:pt x="33" y="128"/>
                    <a:pt x="16" y="131"/>
                  </a:cubicBezTo>
                  <a:cubicBezTo>
                    <a:pt x="17" y="133"/>
                    <a:pt x="16" y="136"/>
                    <a:pt x="18" y="137"/>
                  </a:cubicBezTo>
                  <a:cubicBezTo>
                    <a:pt x="21" y="139"/>
                    <a:pt x="30" y="141"/>
                    <a:pt x="30" y="141"/>
                  </a:cubicBezTo>
                  <a:cubicBezTo>
                    <a:pt x="28" y="152"/>
                    <a:pt x="21" y="159"/>
                    <a:pt x="18" y="169"/>
                  </a:cubicBezTo>
                  <a:cubicBezTo>
                    <a:pt x="19" y="171"/>
                    <a:pt x="18" y="174"/>
                    <a:pt x="20" y="175"/>
                  </a:cubicBezTo>
                  <a:cubicBezTo>
                    <a:pt x="22" y="176"/>
                    <a:pt x="32" y="171"/>
                    <a:pt x="34" y="171"/>
                  </a:cubicBezTo>
                  <a:cubicBezTo>
                    <a:pt x="42" y="170"/>
                    <a:pt x="50" y="170"/>
                    <a:pt x="58" y="169"/>
                  </a:cubicBezTo>
                  <a:cubicBezTo>
                    <a:pt x="70" y="167"/>
                    <a:pt x="80" y="167"/>
                    <a:pt x="92" y="171"/>
                  </a:cubicBezTo>
                  <a:cubicBezTo>
                    <a:pt x="98" y="170"/>
                    <a:pt x="104" y="170"/>
                    <a:pt x="110" y="169"/>
                  </a:cubicBezTo>
                  <a:cubicBezTo>
                    <a:pt x="114" y="168"/>
                    <a:pt x="122" y="165"/>
                    <a:pt x="122" y="165"/>
                  </a:cubicBezTo>
                  <a:cubicBezTo>
                    <a:pt x="124" y="158"/>
                    <a:pt x="123" y="147"/>
                    <a:pt x="128" y="141"/>
                  </a:cubicBezTo>
                  <a:cubicBezTo>
                    <a:pt x="132" y="136"/>
                    <a:pt x="146" y="133"/>
                    <a:pt x="146" y="133"/>
                  </a:cubicBezTo>
                  <a:cubicBezTo>
                    <a:pt x="142" y="105"/>
                    <a:pt x="143" y="111"/>
                    <a:pt x="110" y="109"/>
                  </a:cubicBezTo>
                  <a:cubicBezTo>
                    <a:pt x="102" y="97"/>
                    <a:pt x="103" y="88"/>
                    <a:pt x="88" y="83"/>
                  </a:cubicBezTo>
                  <a:cubicBezTo>
                    <a:pt x="85" y="79"/>
                    <a:pt x="86" y="72"/>
                    <a:pt x="82" y="69"/>
                  </a:cubicBezTo>
                  <a:cubicBezTo>
                    <a:pt x="77" y="65"/>
                    <a:pt x="69" y="65"/>
                    <a:pt x="64" y="61"/>
                  </a:cubicBezTo>
                  <a:cubicBezTo>
                    <a:pt x="52" y="43"/>
                    <a:pt x="67" y="47"/>
                    <a:pt x="86" y="45"/>
                  </a:cubicBezTo>
                  <a:cubicBezTo>
                    <a:pt x="93" y="25"/>
                    <a:pt x="83" y="29"/>
                    <a:pt x="64" y="31"/>
                  </a:cubicBezTo>
                  <a:cubicBezTo>
                    <a:pt x="62" y="25"/>
                    <a:pt x="70" y="13"/>
                    <a:pt x="70" y="13"/>
                  </a:cubicBezTo>
                  <a:cubicBezTo>
                    <a:pt x="64" y="4"/>
                    <a:pt x="56" y="3"/>
                    <a:pt x="46" y="1"/>
                  </a:cubicBezTo>
                  <a:cubicBezTo>
                    <a:pt x="35" y="3"/>
                    <a:pt x="34" y="0"/>
                    <a:pt x="30" y="9"/>
                  </a:cubicBezTo>
                  <a:cubicBezTo>
                    <a:pt x="25" y="21"/>
                    <a:pt x="29" y="24"/>
                    <a:pt x="24" y="1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44" name="Freeform 48"/>
            <p:cNvSpPr>
              <a:spLocks/>
            </p:cNvSpPr>
            <p:nvPr/>
          </p:nvSpPr>
          <p:spPr bwMode="invGray">
            <a:xfrm>
              <a:off x="2413" y="2359"/>
              <a:ext cx="69" cy="68"/>
            </a:xfrm>
            <a:custGeom>
              <a:avLst/>
              <a:gdLst/>
              <a:ahLst/>
              <a:cxnLst>
                <a:cxn ang="0">
                  <a:pos x="58" y="6"/>
                </a:cxn>
                <a:cxn ang="0">
                  <a:pos x="82" y="8"/>
                </a:cxn>
                <a:cxn ang="0">
                  <a:pos x="92" y="26"/>
                </a:cxn>
                <a:cxn ang="0">
                  <a:pos x="78" y="48"/>
                </a:cxn>
                <a:cxn ang="0">
                  <a:pos x="46" y="76"/>
                </a:cxn>
                <a:cxn ang="0">
                  <a:pos x="18" y="92"/>
                </a:cxn>
                <a:cxn ang="0">
                  <a:pos x="8" y="72"/>
                </a:cxn>
                <a:cxn ang="0">
                  <a:pos x="20" y="64"/>
                </a:cxn>
                <a:cxn ang="0">
                  <a:pos x="14" y="46"/>
                </a:cxn>
                <a:cxn ang="0">
                  <a:pos x="40" y="28"/>
                </a:cxn>
                <a:cxn ang="0">
                  <a:pos x="58" y="6"/>
                </a:cxn>
              </a:cxnLst>
              <a:rect l="0" t="0" r="r" b="b"/>
              <a:pathLst>
                <a:path w="92" h="92">
                  <a:moveTo>
                    <a:pt x="58" y="6"/>
                  </a:moveTo>
                  <a:cubicBezTo>
                    <a:pt x="67" y="0"/>
                    <a:pt x="73" y="2"/>
                    <a:pt x="82" y="8"/>
                  </a:cubicBezTo>
                  <a:cubicBezTo>
                    <a:pt x="91" y="22"/>
                    <a:pt x="88" y="15"/>
                    <a:pt x="92" y="26"/>
                  </a:cubicBezTo>
                  <a:cubicBezTo>
                    <a:pt x="89" y="36"/>
                    <a:pt x="82" y="37"/>
                    <a:pt x="78" y="48"/>
                  </a:cubicBezTo>
                  <a:cubicBezTo>
                    <a:pt x="85" y="69"/>
                    <a:pt x="60" y="71"/>
                    <a:pt x="46" y="76"/>
                  </a:cubicBezTo>
                  <a:cubicBezTo>
                    <a:pt x="40" y="86"/>
                    <a:pt x="28" y="86"/>
                    <a:pt x="18" y="92"/>
                  </a:cubicBezTo>
                  <a:cubicBezTo>
                    <a:pt x="9" y="90"/>
                    <a:pt x="0" y="84"/>
                    <a:pt x="8" y="72"/>
                  </a:cubicBezTo>
                  <a:cubicBezTo>
                    <a:pt x="11" y="68"/>
                    <a:pt x="20" y="64"/>
                    <a:pt x="20" y="64"/>
                  </a:cubicBezTo>
                  <a:cubicBezTo>
                    <a:pt x="23" y="55"/>
                    <a:pt x="21" y="53"/>
                    <a:pt x="14" y="46"/>
                  </a:cubicBezTo>
                  <a:cubicBezTo>
                    <a:pt x="18" y="30"/>
                    <a:pt x="28" y="36"/>
                    <a:pt x="40" y="28"/>
                  </a:cubicBezTo>
                  <a:cubicBezTo>
                    <a:pt x="56" y="17"/>
                    <a:pt x="50" y="24"/>
                    <a:pt x="58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45" name="Freeform 49"/>
            <p:cNvSpPr>
              <a:spLocks/>
            </p:cNvSpPr>
            <p:nvPr/>
          </p:nvSpPr>
          <p:spPr bwMode="invGray">
            <a:xfrm>
              <a:off x="4099" y="3502"/>
              <a:ext cx="474" cy="495"/>
            </a:xfrm>
            <a:custGeom>
              <a:avLst/>
              <a:gdLst/>
              <a:ahLst/>
              <a:cxnLst>
                <a:cxn ang="0">
                  <a:pos x="212" y="11"/>
                </a:cxn>
                <a:cxn ang="0">
                  <a:pos x="176" y="19"/>
                </a:cxn>
                <a:cxn ang="0">
                  <a:pos x="144" y="51"/>
                </a:cxn>
                <a:cxn ang="0">
                  <a:pos x="104" y="59"/>
                </a:cxn>
                <a:cxn ang="0">
                  <a:pos x="84" y="75"/>
                </a:cxn>
                <a:cxn ang="0">
                  <a:pos x="68" y="115"/>
                </a:cxn>
                <a:cxn ang="0">
                  <a:pos x="36" y="167"/>
                </a:cxn>
                <a:cxn ang="0">
                  <a:pos x="0" y="179"/>
                </a:cxn>
                <a:cxn ang="0">
                  <a:pos x="72" y="323"/>
                </a:cxn>
                <a:cxn ang="0">
                  <a:pos x="120" y="427"/>
                </a:cxn>
                <a:cxn ang="0">
                  <a:pos x="144" y="443"/>
                </a:cxn>
                <a:cxn ang="0">
                  <a:pos x="168" y="451"/>
                </a:cxn>
                <a:cxn ang="0">
                  <a:pos x="228" y="431"/>
                </a:cxn>
                <a:cxn ang="0">
                  <a:pos x="252" y="423"/>
                </a:cxn>
                <a:cxn ang="0">
                  <a:pos x="300" y="451"/>
                </a:cxn>
                <a:cxn ang="0">
                  <a:pos x="324" y="527"/>
                </a:cxn>
                <a:cxn ang="0">
                  <a:pos x="336" y="523"/>
                </a:cxn>
                <a:cxn ang="0">
                  <a:pos x="344" y="511"/>
                </a:cxn>
                <a:cxn ang="0">
                  <a:pos x="368" y="547"/>
                </a:cxn>
                <a:cxn ang="0">
                  <a:pos x="404" y="571"/>
                </a:cxn>
                <a:cxn ang="0">
                  <a:pos x="436" y="603"/>
                </a:cxn>
                <a:cxn ang="0">
                  <a:pos x="444" y="615"/>
                </a:cxn>
                <a:cxn ang="0">
                  <a:pos x="456" y="623"/>
                </a:cxn>
                <a:cxn ang="0">
                  <a:pos x="484" y="655"/>
                </a:cxn>
                <a:cxn ang="0">
                  <a:pos x="492" y="631"/>
                </a:cxn>
                <a:cxn ang="0">
                  <a:pos x="540" y="659"/>
                </a:cxn>
                <a:cxn ang="0">
                  <a:pos x="588" y="655"/>
                </a:cxn>
                <a:cxn ang="0">
                  <a:pos x="616" y="531"/>
                </a:cxn>
                <a:cxn ang="0">
                  <a:pos x="632" y="463"/>
                </a:cxn>
                <a:cxn ang="0">
                  <a:pos x="620" y="367"/>
                </a:cxn>
                <a:cxn ang="0">
                  <a:pos x="536" y="271"/>
                </a:cxn>
                <a:cxn ang="0">
                  <a:pos x="528" y="235"/>
                </a:cxn>
                <a:cxn ang="0">
                  <a:pos x="460" y="179"/>
                </a:cxn>
                <a:cxn ang="0">
                  <a:pos x="472" y="155"/>
                </a:cxn>
                <a:cxn ang="0">
                  <a:pos x="456" y="131"/>
                </a:cxn>
                <a:cxn ang="0">
                  <a:pos x="416" y="79"/>
                </a:cxn>
                <a:cxn ang="0">
                  <a:pos x="392" y="31"/>
                </a:cxn>
                <a:cxn ang="0">
                  <a:pos x="388" y="19"/>
                </a:cxn>
                <a:cxn ang="0">
                  <a:pos x="364" y="151"/>
                </a:cxn>
                <a:cxn ang="0">
                  <a:pos x="324" y="115"/>
                </a:cxn>
                <a:cxn ang="0">
                  <a:pos x="292" y="111"/>
                </a:cxn>
                <a:cxn ang="0">
                  <a:pos x="272" y="87"/>
                </a:cxn>
                <a:cxn ang="0">
                  <a:pos x="264" y="63"/>
                </a:cxn>
                <a:cxn ang="0">
                  <a:pos x="276" y="55"/>
                </a:cxn>
                <a:cxn ang="0">
                  <a:pos x="240" y="19"/>
                </a:cxn>
                <a:cxn ang="0">
                  <a:pos x="216" y="11"/>
                </a:cxn>
                <a:cxn ang="0">
                  <a:pos x="204" y="7"/>
                </a:cxn>
                <a:cxn ang="0">
                  <a:pos x="212" y="11"/>
                </a:cxn>
              </a:cxnLst>
              <a:rect l="0" t="0" r="r" b="b"/>
              <a:pathLst>
                <a:path w="633" h="660">
                  <a:moveTo>
                    <a:pt x="212" y="11"/>
                  </a:moveTo>
                  <a:cubicBezTo>
                    <a:pt x="195" y="0"/>
                    <a:pt x="187" y="2"/>
                    <a:pt x="176" y="19"/>
                  </a:cubicBezTo>
                  <a:cubicBezTo>
                    <a:pt x="171" y="61"/>
                    <a:pt x="181" y="88"/>
                    <a:pt x="144" y="51"/>
                  </a:cubicBezTo>
                  <a:cubicBezTo>
                    <a:pt x="131" y="53"/>
                    <a:pt x="115" y="51"/>
                    <a:pt x="104" y="59"/>
                  </a:cubicBezTo>
                  <a:cubicBezTo>
                    <a:pt x="78" y="80"/>
                    <a:pt x="114" y="65"/>
                    <a:pt x="84" y="75"/>
                  </a:cubicBezTo>
                  <a:cubicBezTo>
                    <a:pt x="78" y="94"/>
                    <a:pt x="92" y="107"/>
                    <a:pt x="68" y="115"/>
                  </a:cubicBezTo>
                  <a:cubicBezTo>
                    <a:pt x="55" y="135"/>
                    <a:pt x="59" y="159"/>
                    <a:pt x="36" y="167"/>
                  </a:cubicBezTo>
                  <a:cubicBezTo>
                    <a:pt x="16" y="163"/>
                    <a:pt x="7" y="158"/>
                    <a:pt x="0" y="179"/>
                  </a:cubicBezTo>
                  <a:cubicBezTo>
                    <a:pt x="9" y="232"/>
                    <a:pt x="43" y="279"/>
                    <a:pt x="72" y="323"/>
                  </a:cubicBezTo>
                  <a:cubicBezTo>
                    <a:pt x="82" y="371"/>
                    <a:pt x="85" y="392"/>
                    <a:pt x="120" y="427"/>
                  </a:cubicBezTo>
                  <a:cubicBezTo>
                    <a:pt x="127" y="434"/>
                    <a:pt x="136" y="438"/>
                    <a:pt x="144" y="443"/>
                  </a:cubicBezTo>
                  <a:cubicBezTo>
                    <a:pt x="151" y="448"/>
                    <a:pt x="168" y="451"/>
                    <a:pt x="168" y="451"/>
                  </a:cubicBezTo>
                  <a:cubicBezTo>
                    <a:pt x="188" y="444"/>
                    <a:pt x="208" y="438"/>
                    <a:pt x="228" y="431"/>
                  </a:cubicBezTo>
                  <a:cubicBezTo>
                    <a:pt x="236" y="428"/>
                    <a:pt x="252" y="423"/>
                    <a:pt x="252" y="423"/>
                  </a:cubicBezTo>
                  <a:cubicBezTo>
                    <a:pt x="271" y="429"/>
                    <a:pt x="281" y="445"/>
                    <a:pt x="300" y="451"/>
                  </a:cubicBezTo>
                  <a:cubicBezTo>
                    <a:pt x="320" y="471"/>
                    <a:pt x="315" y="500"/>
                    <a:pt x="324" y="527"/>
                  </a:cubicBezTo>
                  <a:cubicBezTo>
                    <a:pt x="328" y="526"/>
                    <a:pt x="333" y="526"/>
                    <a:pt x="336" y="523"/>
                  </a:cubicBezTo>
                  <a:cubicBezTo>
                    <a:pt x="340" y="520"/>
                    <a:pt x="339" y="511"/>
                    <a:pt x="344" y="511"/>
                  </a:cubicBezTo>
                  <a:cubicBezTo>
                    <a:pt x="358" y="511"/>
                    <a:pt x="362" y="541"/>
                    <a:pt x="368" y="547"/>
                  </a:cubicBezTo>
                  <a:cubicBezTo>
                    <a:pt x="378" y="557"/>
                    <a:pt x="392" y="563"/>
                    <a:pt x="404" y="571"/>
                  </a:cubicBezTo>
                  <a:cubicBezTo>
                    <a:pt x="418" y="580"/>
                    <a:pt x="422" y="594"/>
                    <a:pt x="436" y="603"/>
                  </a:cubicBezTo>
                  <a:cubicBezTo>
                    <a:pt x="439" y="607"/>
                    <a:pt x="441" y="612"/>
                    <a:pt x="444" y="615"/>
                  </a:cubicBezTo>
                  <a:cubicBezTo>
                    <a:pt x="447" y="618"/>
                    <a:pt x="453" y="619"/>
                    <a:pt x="456" y="623"/>
                  </a:cubicBezTo>
                  <a:cubicBezTo>
                    <a:pt x="489" y="660"/>
                    <a:pt x="457" y="637"/>
                    <a:pt x="484" y="655"/>
                  </a:cubicBezTo>
                  <a:cubicBezTo>
                    <a:pt x="487" y="647"/>
                    <a:pt x="485" y="626"/>
                    <a:pt x="492" y="631"/>
                  </a:cubicBezTo>
                  <a:cubicBezTo>
                    <a:pt x="509" y="642"/>
                    <a:pt x="522" y="653"/>
                    <a:pt x="540" y="659"/>
                  </a:cubicBezTo>
                  <a:cubicBezTo>
                    <a:pt x="557" y="642"/>
                    <a:pt x="567" y="648"/>
                    <a:pt x="588" y="655"/>
                  </a:cubicBezTo>
                  <a:cubicBezTo>
                    <a:pt x="611" y="621"/>
                    <a:pt x="573" y="560"/>
                    <a:pt x="616" y="531"/>
                  </a:cubicBezTo>
                  <a:cubicBezTo>
                    <a:pt x="632" y="507"/>
                    <a:pt x="629" y="496"/>
                    <a:pt x="632" y="463"/>
                  </a:cubicBezTo>
                  <a:cubicBezTo>
                    <a:pt x="630" y="440"/>
                    <a:pt x="633" y="390"/>
                    <a:pt x="620" y="367"/>
                  </a:cubicBezTo>
                  <a:cubicBezTo>
                    <a:pt x="600" y="332"/>
                    <a:pt x="565" y="300"/>
                    <a:pt x="536" y="271"/>
                  </a:cubicBezTo>
                  <a:cubicBezTo>
                    <a:pt x="532" y="259"/>
                    <a:pt x="532" y="247"/>
                    <a:pt x="528" y="235"/>
                  </a:cubicBezTo>
                  <a:cubicBezTo>
                    <a:pt x="525" y="225"/>
                    <a:pt x="474" y="188"/>
                    <a:pt x="460" y="179"/>
                  </a:cubicBezTo>
                  <a:cubicBezTo>
                    <a:pt x="463" y="171"/>
                    <a:pt x="471" y="164"/>
                    <a:pt x="472" y="155"/>
                  </a:cubicBezTo>
                  <a:cubicBezTo>
                    <a:pt x="474" y="144"/>
                    <a:pt x="461" y="137"/>
                    <a:pt x="456" y="131"/>
                  </a:cubicBezTo>
                  <a:cubicBezTo>
                    <a:pt x="435" y="106"/>
                    <a:pt x="451" y="88"/>
                    <a:pt x="416" y="79"/>
                  </a:cubicBezTo>
                  <a:cubicBezTo>
                    <a:pt x="395" y="48"/>
                    <a:pt x="403" y="64"/>
                    <a:pt x="392" y="31"/>
                  </a:cubicBezTo>
                  <a:cubicBezTo>
                    <a:pt x="391" y="27"/>
                    <a:pt x="388" y="19"/>
                    <a:pt x="388" y="19"/>
                  </a:cubicBezTo>
                  <a:cubicBezTo>
                    <a:pt x="362" y="58"/>
                    <a:pt x="379" y="107"/>
                    <a:pt x="364" y="151"/>
                  </a:cubicBezTo>
                  <a:cubicBezTo>
                    <a:pt x="344" y="144"/>
                    <a:pt x="344" y="120"/>
                    <a:pt x="324" y="115"/>
                  </a:cubicBezTo>
                  <a:cubicBezTo>
                    <a:pt x="314" y="112"/>
                    <a:pt x="303" y="112"/>
                    <a:pt x="292" y="111"/>
                  </a:cubicBezTo>
                  <a:cubicBezTo>
                    <a:pt x="284" y="103"/>
                    <a:pt x="276" y="97"/>
                    <a:pt x="272" y="87"/>
                  </a:cubicBezTo>
                  <a:cubicBezTo>
                    <a:pt x="269" y="79"/>
                    <a:pt x="264" y="63"/>
                    <a:pt x="264" y="63"/>
                  </a:cubicBezTo>
                  <a:cubicBezTo>
                    <a:pt x="268" y="60"/>
                    <a:pt x="273" y="58"/>
                    <a:pt x="276" y="55"/>
                  </a:cubicBezTo>
                  <a:cubicBezTo>
                    <a:pt x="300" y="31"/>
                    <a:pt x="256" y="24"/>
                    <a:pt x="240" y="19"/>
                  </a:cubicBezTo>
                  <a:cubicBezTo>
                    <a:pt x="232" y="16"/>
                    <a:pt x="224" y="14"/>
                    <a:pt x="216" y="11"/>
                  </a:cubicBezTo>
                  <a:cubicBezTo>
                    <a:pt x="212" y="10"/>
                    <a:pt x="200" y="5"/>
                    <a:pt x="204" y="7"/>
                  </a:cubicBezTo>
                  <a:cubicBezTo>
                    <a:pt x="207" y="8"/>
                    <a:pt x="209" y="10"/>
                    <a:pt x="212" y="1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46" name="Freeform 50"/>
            <p:cNvSpPr>
              <a:spLocks/>
            </p:cNvSpPr>
            <p:nvPr/>
          </p:nvSpPr>
          <p:spPr bwMode="invGray">
            <a:xfrm>
              <a:off x="4246" y="3241"/>
              <a:ext cx="319" cy="210"/>
            </a:xfrm>
            <a:custGeom>
              <a:avLst/>
              <a:gdLst/>
              <a:ahLst/>
              <a:cxnLst>
                <a:cxn ang="0">
                  <a:pos x="84" y="60"/>
                </a:cxn>
                <a:cxn ang="0">
                  <a:pos x="68" y="36"/>
                </a:cxn>
                <a:cxn ang="0">
                  <a:pos x="64" y="16"/>
                </a:cxn>
                <a:cxn ang="0">
                  <a:pos x="52" y="12"/>
                </a:cxn>
                <a:cxn ang="0">
                  <a:pos x="16" y="16"/>
                </a:cxn>
                <a:cxn ang="0">
                  <a:pos x="44" y="40"/>
                </a:cxn>
                <a:cxn ang="0">
                  <a:pos x="48" y="52"/>
                </a:cxn>
                <a:cxn ang="0">
                  <a:pos x="24" y="68"/>
                </a:cxn>
                <a:cxn ang="0">
                  <a:pos x="88" y="92"/>
                </a:cxn>
                <a:cxn ang="0">
                  <a:pos x="124" y="112"/>
                </a:cxn>
                <a:cxn ang="0">
                  <a:pos x="128" y="124"/>
                </a:cxn>
                <a:cxn ang="0">
                  <a:pos x="140" y="132"/>
                </a:cxn>
                <a:cxn ang="0">
                  <a:pos x="148" y="156"/>
                </a:cxn>
                <a:cxn ang="0">
                  <a:pos x="132" y="196"/>
                </a:cxn>
                <a:cxn ang="0">
                  <a:pos x="180" y="188"/>
                </a:cxn>
                <a:cxn ang="0">
                  <a:pos x="192" y="216"/>
                </a:cxn>
                <a:cxn ang="0">
                  <a:pos x="216" y="224"/>
                </a:cxn>
                <a:cxn ang="0">
                  <a:pos x="228" y="228"/>
                </a:cxn>
                <a:cxn ang="0">
                  <a:pos x="252" y="224"/>
                </a:cxn>
                <a:cxn ang="0">
                  <a:pos x="276" y="196"/>
                </a:cxn>
                <a:cxn ang="0">
                  <a:pos x="336" y="252"/>
                </a:cxn>
                <a:cxn ang="0">
                  <a:pos x="364" y="280"/>
                </a:cxn>
                <a:cxn ang="0">
                  <a:pos x="360" y="224"/>
                </a:cxn>
                <a:cxn ang="0">
                  <a:pos x="336" y="200"/>
                </a:cxn>
                <a:cxn ang="0">
                  <a:pos x="372" y="168"/>
                </a:cxn>
                <a:cxn ang="0">
                  <a:pos x="408" y="156"/>
                </a:cxn>
                <a:cxn ang="0">
                  <a:pos x="420" y="152"/>
                </a:cxn>
                <a:cxn ang="0">
                  <a:pos x="424" y="140"/>
                </a:cxn>
                <a:cxn ang="0">
                  <a:pos x="356" y="148"/>
                </a:cxn>
                <a:cxn ang="0">
                  <a:pos x="304" y="140"/>
                </a:cxn>
                <a:cxn ang="0">
                  <a:pos x="300" y="128"/>
                </a:cxn>
                <a:cxn ang="0">
                  <a:pos x="292" y="116"/>
                </a:cxn>
                <a:cxn ang="0">
                  <a:pos x="220" y="80"/>
                </a:cxn>
                <a:cxn ang="0">
                  <a:pos x="160" y="60"/>
                </a:cxn>
                <a:cxn ang="0">
                  <a:pos x="136" y="52"/>
                </a:cxn>
                <a:cxn ang="0">
                  <a:pos x="80" y="52"/>
                </a:cxn>
                <a:cxn ang="0">
                  <a:pos x="68" y="32"/>
                </a:cxn>
                <a:cxn ang="0">
                  <a:pos x="68" y="0"/>
                </a:cxn>
              </a:cxnLst>
              <a:rect l="0" t="0" r="r" b="b"/>
              <a:pathLst>
                <a:path w="426" h="280">
                  <a:moveTo>
                    <a:pt x="84" y="60"/>
                  </a:moveTo>
                  <a:cubicBezTo>
                    <a:pt x="79" y="52"/>
                    <a:pt x="70" y="45"/>
                    <a:pt x="68" y="36"/>
                  </a:cubicBezTo>
                  <a:cubicBezTo>
                    <a:pt x="67" y="29"/>
                    <a:pt x="68" y="22"/>
                    <a:pt x="64" y="16"/>
                  </a:cubicBezTo>
                  <a:cubicBezTo>
                    <a:pt x="62" y="12"/>
                    <a:pt x="56" y="13"/>
                    <a:pt x="52" y="12"/>
                  </a:cubicBezTo>
                  <a:cubicBezTo>
                    <a:pt x="40" y="13"/>
                    <a:pt x="27" y="11"/>
                    <a:pt x="16" y="16"/>
                  </a:cubicBezTo>
                  <a:cubicBezTo>
                    <a:pt x="0" y="24"/>
                    <a:pt x="43" y="40"/>
                    <a:pt x="44" y="40"/>
                  </a:cubicBezTo>
                  <a:cubicBezTo>
                    <a:pt x="45" y="44"/>
                    <a:pt x="50" y="49"/>
                    <a:pt x="48" y="52"/>
                  </a:cubicBezTo>
                  <a:cubicBezTo>
                    <a:pt x="42" y="60"/>
                    <a:pt x="24" y="68"/>
                    <a:pt x="24" y="68"/>
                  </a:cubicBezTo>
                  <a:cubicBezTo>
                    <a:pt x="38" y="88"/>
                    <a:pt x="65" y="89"/>
                    <a:pt x="88" y="92"/>
                  </a:cubicBezTo>
                  <a:cubicBezTo>
                    <a:pt x="101" y="96"/>
                    <a:pt x="124" y="112"/>
                    <a:pt x="124" y="112"/>
                  </a:cubicBezTo>
                  <a:cubicBezTo>
                    <a:pt x="125" y="116"/>
                    <a:pt x="125" y="121"/>
                    <a:pt x="128" y="124"/>
                  </a:cubicBezTo>
                  <a:cubicBezTo>
                    <a:pt x="131" y="128"/>
                    <a:pt x="137" y="128"/>
                    <a:pt x="140" y="132"/>
                  </a:cubicBezTo>
                  <a:cubicBezTo>
                    <a:pt x="144" y="139"/>
                    <a:pt x="148" y="156"/>
                    <a:pt x="148" y="156"/>
                  </a:cubicBezTo>
                  <a:cubicBezTo>
                    <a:pt x="144" y="171"/>
                    <a:pt x="137" y="181"/>
                    <a:pt x="132" y="196"/>
                  </a:cubicBezTo>
                  <a:cubicBezTo>
                    <a:pt x="151" y="209"/>
                    <a:pt x="167" y="207"/>
                    <a:pt x="180" y="188"/>
                  </a:cubicBezTo>
                  <a:cubicBezTo>
                    <a:pt x="182" y="196"/>
                    <a:pt x="184" y="211"/>
                    <a:pt x="192" y="216"/>
                  </a:cubicBezTo>
                  <a:cubicBezTo>
                    <a:pt x="199" y="220"/>
                    <a:pt x="208" y="221"/>
                    <a:pt x="216" y="224"/>
                  </a:cubicBezTo>
                  <a:cubicBezTo>
                    <a:pt x="220" y="225"/>
                    <a:pt x="228" y="228"/>
                    <a:pt x="228" y="228"/>
                  </a:cubicBezTo>
                  <a:cubicBezTo>
                    <a:pt x="236" y="227"/>
                    <a:pt x="245" y="228"/>
                    <a:pt x="252" y="224"/>
                  </a:cubicBezTo>
                  <a:cubicBezTo>
                    <a:pt x="269" y="216"/>
                    <a:pt x="252" y="204"/>
                    <a:pt x="276" y="196"/>
                  </a:cubicBezTo>
                  <a:cubicBezTo>
                    <a:pt x="296" y="209"/>
                    <a:pt x="322" y="231"/>
                    <a:pt x="336" y="252"/>
                  </a:cubicBezTo>
                  <a:cubicBezTo>
                    <a:pt x="354" y="280"/>
                    <a:pt x="343" y="273"/>
                    <a:pt x="364" y="280"/>
                  </a:cubicBezTo>
                  <a:cubicBezTo>
                    <a:pt x="376" y="262"/>
                    <a:pt x="375" y="241"/>
                    <a:pt x="360" y="224"/>
                  </a:cubicBezTo>
                  <a:cubicBezTo>
                    <a:pt x="352" y="216"/>
                    <a:pt x="336" y="200"/>
                    <a:pt x="336" y="200"/>
                  </a:cubicBezTo>
                  <a:cubicBezTo>
                    <a:pt x="323" y="162"/>
                    <a:pt x="322" y="174"/>
                    <a:pt x="372" y="168"/>
                  </a:cubicBezTo>
                  <a:cubicBezTo>
                    <a:pt x="384" y="164"/>
                    <a:pt x="396" y="160"/>
                    <a:pt x="408" y="156"/>
                  </a:cubicBezTo>
                  <a:cubicBezTo>
                    <a:pt x="412" y="155"/>
                    <a:pt x="420" y="152"/>
                    <a:pt x="420" y="152"/>
                  </a:cubicBezTo>
                  <a:cubicBezTo>
                    <a:pt x="421" y="148"/>
                    <a:pt x="426" y="144"/>
                    <a:pt x="424" y="140"/>
                  </a:cubicBezTo>
                  <a:cubicBezTo>
                    <a:pt x="420" y="131"/>
                    <a:pt x="365" y="146"/>
                    <a:pt x="356" y="148"/>
                  </a:cubicBezTo>
                  <a:cubicBezTo>
                    <a:pt x="339" y="146"/>
                    <a:pt x="316" y="152"/>
                    <a:pt x="304" y="140"/>
                  </a:cubicBezTo>
                  <a:cubicBezTo>
                    <a:pt x="301" y="137"/>
                    <a:pt x="302" y="132"/>
                    <a:pt x="300" y="128"/>
                  </a:cubicBezTo>
                  <a:cubicBezTo>
                    <a:pt x="298" y="124"/>
                    <a:pt x="296" y="119"/>
                    <a:pt x="292" y="116"/>
                  </a:cubicBezTo>
                  <a:cubicBezTo>
                    <a:pt x="272" y="98"/>
                    <a:pt x="244" y="91"/>
                    <a:pt x="220" y="80"/>
                  </a:cubicBezTo>
                  <a:cubicBezTo>
                    <a:pt x="201" y="72"/>
                    <a:pt x="180" y="67"/>
                    <a:pt x="160" y="60"/>
                  </a:cubicBezTo>
                  <a:cubicBezTo>
                    <a:pt x="152" y="57"/>
                    <a:pt x="136" y="52"/>
                    <a:pt x="136" y="52"/>
                  </a:cubicBezTo>
                  <a:cubicBezTo>
                    <a:pt x="113" y="55"/>
                    <a:pt x="98" y="64"/>
                    <a:pt x="80" y="52"/>
                  </a:cubicBezTo>
                  <a:cubicBezTo>
                    <a:pt x="70" y="38"/>
                    <a:pt x="74" y="44"/>
                    <a:pt x="68" y="32"/>
                  </a:cubicBezTo>
                  <a:lnTo>
                    <a:pt x="68" y="0"/>
                  </a:lnTo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47" name="Freeform 51"/>
            <p:cNvSpPr>
              <a:spLocks/>
            </p:cNvSpPr>
            <p:nvPr/>
          </p:nvSpPr>
          <p:spPr bwMode="invGray">
            <a:xfrm>
              <a:off x="4255" y="3243"/>
              <a:ext cx="311" cy="211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20" y="37"/>
                </a:cxn>
                <a:cxn ang="0">
                  <a:pos x="28" y="49"/>
                </a:cxn>
                <a:cxn ang="0">
                  <a:pos x="84" y="89"/>
                </a:cxn>
                <a:cxn ang="0">
                  <a:pos x="120" y="113"/>
                </a:cxn>
                <a:cxn ang="0">
                  <a:pos x="132" y="121"/>
                </a:cxn>
                <a:cxn ang="0">
                  <a:pos x="136" y="169"/>
                </a:cxn>
                <a:cxn ang="0">
                  <a:pos x="116" y="201"/>
                </a:cxn>
                <a:cxn ang="0">
                  <a:pos x="136" y="197"/>
                </a:cxn>
                <a:cxn ang="0">
                  <a:pos x="148" y="189"/>
                </a:cxn>
                <a:cxn ang="0">
                  <a:pos x="160" y="201"/>
                </a:cxn>
                <a:cxn ang="0">
                  <a:pos x="184" y="217"/>
                </a:cxn>
                <a:cxn ang="0">
                  <a:pos x="208" y="233"/>
                </a:cxn>
                <a:cxn ang="0">
                  <a:pos x="240" y="221"/>
                </a:cxn>
                <a:cxn ang="0">
                  <a:pos x="248" y="197"/>
                </a:cxn>
                <a:cxn ang="0">
                  <a:pos x="268" y="201"/>
                </a:cxn>
                <a:cxn ang="0">
                  <a:pos x="292" y="209"/>
                </a:cxn>
                <a:cxn ang="0">
                  <a:pos x="340" y="281"/>
                </a:cxn>
                <a:cxn ang="0">
                  <a:pos x="356" y="277"/>
                </a:cxn>
                <a:cxn ang="0">
                  <a:pos x="352" y="253"/>
                </a:cxn>
                <a:cxn ang="0">
                  <a:pos x="316" y="197"/>
                </a:cxn>
                <a:cxn ang="0">
                  <a:pos x="360" y="173"/>
                </a:cxn>
                <a:cxn ang="0">
                  <a:pos x="408" y="145"/>
                </a:cxn>
                <a:cxn ang="0">
                  <a:pos x="409" y="120"/>
                </a:cxn>
                <a:cxn ang="0">
                  <a:pos x="367" y="138"/>
                </a:cxn>
                <a:cxn ang="0">
                  <a:pos x="308" y="137"/>
                </a:cxn>
                <a:cxn ang="0">
                  <a:pos x="264" y="97"/>
                </a:cxn>
                <a:cxn ang="0">
                  <a:pos x="180" y="61"/>
                </a:cxn>
                <a:cxn ang="0">
                  <a:pos x="132" y="33"/>
                </a:cxn>
                <a:cxn ang="0">
                  <a:pos x="92" y="41"/>
                </a:cxn>
                <a:cxn ang="0">
                  <a:pos x="76" y="57"/>
                </a:cxn>
                <a:cxn ang="0">
                  <a:pos x="56" y="17"/>
                </a:cxn>
                <a:cxn ang="0">
                  <a:pos x="0" y="1"/>
                </a:cxn>
              </a:cxnLst>
              <a:rect l="0" t="0" r="r" b="b"/>
              <a:pathLst>
                <a:path w="416" h="282">
                  <a:moveTo>
                    <a:pt x="0" y="1"/>
                  </a:moveTo>
                  <a:cubicBezTo>
                    <a:pt x="7" y="22"/>
                    <a:pt x="2" y="9"/>
                    <a:pt x="20" y="37"/>
                  </a:cubicBezTo>
                  <a:cubicBezTo>
                    <a:pt x="23" y="41"/>
                    <a:pt x="28" y="49"/>
                    <a:pt x="28" y="49"/>
                  </a:cubicBezTo>
                  <a:cubicBezTo>
                    <a:pt x="5" y="84"/>
                    <a:pt x="65" y="78"/>
                    <a:pt x="84" y="89"/>
                  </a:cubicBezTo>
                  <a:cubicBezTo>
                    <a:pt x="97" y="96"/>
                    <a:pt x="108" y="105"/>
                    <a:pt x="120" y="113"/>
                  </a:cubicBezTo>
                  <a:cubicBezTo>
                    <a:pt x="124" y="116"/>
                    <a:pt x="132" y="121"/>
                    <a:pt x="132" y="121"/>
                  </a:cubicBezTo>
                  <a:cubicBezTo>
                    <a:pt x="138" y="138"/>
                    <a:pt x="132" y="151"/>
                    <a:pt x="136" y="169"/>
                  </a:cubicBezTo>
                  <a:cubicBezTo>
                    <a:pt x="107" y="188"/>
                    <a:pt x="110" y="176"/>
                    <a:pt x="116" y="201"/>
                  </a:cubicBezTo>
                  <a:cubicBezTo>
                    <a:pt x="123" y="200"/>
                    <a:pt x="130" y="199"/>
                    <a:pt x="136" y="197"/>
                  </a:cubicBezTo>
                  <a:cubicBezTo>
                    <a:pt x="141" y="195"/>
                    <a:pt x="143" y="188"/>
                    <a:pt x="148" y="189"/>
                  </a:cubicBezTo>
                  <a:cubicBezTo>
                    <a:pt x="154" y="190"/>
                    <a:pt x="156" y="198"/>
                    <a:pt x="160" y="201"/>
                  </a:cubicBezTo>
                  <a:cubicBezTo>
                    <a:pt x="168" y="207"/>
                    <a:pt x="176" y="212"/>
                    <a:pt x="184" y="217"/>
                  </a:cubicBezTo>
                  <a:cubicBezTo>
                    <a:pt x="192" y="222"/>
                    <a:pt x="208" y="233"/>
                    <a:pt x="208" y="233"/>
                  </a:cubicBezTo>
                  <a:cubicBezTo>
                    <a:pt x="216" y="231"/>
                    <a:pt x="234" y="230"/>
                    <a:pt x="240" y="221"/>
                  </a:cubicBezTo>
                  <a:cubicBezTo>
                    <a:pt x="244" y="214"/>
                    <a:pt x="248" y="197"/>
                    <a:pt x="248" y="197"/>
                  </a:cubicBezTo>
                  <a:cubicBezTo>
                    <a:pt x="255" y="198"/>
                    <a:pt x="261" y="199"/>
                    <a:pt x="268" y="201"/>
                  </a:cubicBezTo>
                  <a:cubicBezTo>
                    <a:pt x="276" y="203"/>
                    <a:pt x="292" y="209"/>
                    <a:pt x="292" y="209"/>
                  </a:cubicBezTo>
                  <a:cubicBezTo>
                    <a:pt x="298" y="242"/>
                    <a:pt x="306" y="270"/>
                    <a:pt x="340" y="281"/>
                  </a:cubicBezTo>
                  <a:cubicBezTo>
                    <a:pt x="345" y="280"/>
                    <a:pt x="354" y="282"/>
                    <a:pt x="356" y="277"/>
                  </a:cubicBezTo>
                  <a:cubicBezTo>
                    <a:pt x="359" y="270"/>
                    <a:pt x="355" y="260"/>
                    <a:pt x="352" y="253"/>
                  </a:cubicBezTo>
                  <a:cubicBezTo>
                    <a:pt x="346" y="238"/>
                    <a:pt x="329" y="206"/>
                    <a:pt x="316" y="197"/>
                  </a:cubicBezTo>
                  <a:cubicBezTo>
                    <a:pt x="307" y="170"/>
                    <a:pt x="339" y="175"/>
                    <a:pt x="360" y="173"/>
                  </a:cubicBezTo>
                  <a:cubicBezTo>
                    <a:pt x="383" y="165"/>
                    <a:pt x="391" y="162"/>
                    <a:pt x="408" y="145"/>
                  </a:cubicBezTo>
                  <a:cubicBezTo>
                    <a:pt x="412" y="140"/>
                    <a:pt x="416" y="121"/>
                    <a:pt x="409" y="120"/>
                  </a:cubicBezTo>
                  <a:cubicBezTo>
                    <a:pt x="402" y="119"/>
                    <a:pt x="384" y="135"/>
                    <a:pt x="367" y="138"/>
                  </a:cubicBezTo>
                  <a:cubicBezTo>
                    <a:pt x="350" y="141"/>
                    <a:pt x="325" y="144"/>
                    <a:pt x="308" y="137"/>
                  </a:cubicBezTo>
                  <a:cubicBezTo>
                    <a:pt x="286" y="130"/>
                    <a:pt x="284" y="111"/>
                    <a:pt x="264" y="97"/>
                  </a:cubicBezTo>
                  <a:cubicBezTo>
                    <a:pt x="238" y="80"/>
                    <a:pt x="203" y="76"/>
                    <a:pt x="180" y="61"/>
                  </a:cubicBezTo>
                  <a:cubicBezTo>
                    <a:pt x="163" y="50"/>
                    <a:pt x="150" y="39"/>
                    <a:pt x="132" y="33"/>
                  </a:cubicBezTo>
                  <a:cubicBezTo>
                    <a:pt x="119" y="35"/>
                    <a:pt x="102" y="31"/>
                    <a:pt x="92" y="41"/>
                  </a:cubicBezTo>
                  <a:cubicBezTo>
                    <a:pt x="71" y="62"/>
                    <a:pt x="108" y="46"/>
                    <a:pt x="76" y="57"/>
                  </a:cubicBezTo>
                  <a:cubicBezTo>
                    <a:pt x="52" y="49"/>
                    <a:pt x="67" y="38"/>
                    <a:pt x="56" y="17"/>
                  </a:cubicBezTo>
                  <a:cubicBezTo>
                    <a:pt x="48" y="0"/>
                    <a:pt x="16" y="1"/>
                    <a:pt x="0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48" name="Freeform 52"/>
            <p:cNvSpPr>
              <a:spLocks/>
            </p:cNvSpPr>
            <p:nvPr/>
          </p:nvSpPr>
          <p:spPr bwMode="invGray">
            <a:xfrm>
              <a:off x="4485" y="4013"/>
              <a:ext cx="45" cy="58"/>
            </a:xfrm>
            <a:custGeom>
              <a:avLst/>
              <a:gdLst/>
              <a:ahLst/>
              <a:cxnLst>
                <a:cxn ang="0">
                  <a:pos x="32" y="18"/>
                </a:cxn>
                <a:cxn ang="0">
                  <a:pos x="0" y="18"/>
                </a:cxn>
                <a:cxn ang="0">
                  <a:pos x="20" y="42"/>
                </a:cxn>
                <a:cxn ang="0">
                  <a:pos x="28" y="66"/>
                </a:cxn>
                <a:cxn ang="0">
                  <a:pos x="32" y="78"/>
                </a:cxn>
                <a:cxn ang="0">
                  <a:pos x="60" y="50"/>
                </a:cxn>
                <a:cxn ang="0">
                  <a:pos x="32" y="18"/>
                </a:cxn>
              </a:cxnLst>
              <a:rect l="0" t="0" r="r" b="b"/>
              <a:pathLst>
                <a:path w="60" h="78">
                  <a:moveTo>
                    <a:pt x="32" y="18"/>
                  </a:moveTo>
                  <a:cubicBezTo>
                    <a:pt x="16" y="7"/>
                    <a:pt x="12" y="0"/>
                    <a:pt x="0" y="18"/>
                  </a:cubicBezTo>
                  <a:cubicBezTo>
                    <a:pt x="6" y="27"/>
                    <a:pt x="15" y="33"/>
                    <a:pt x="20" y="42"/>
                  </a:cubicBezTo>
                  <a:cubicBezTo>
                    <a:pt x="24" y="49"/>
                    <a:pt x="25" y="58"/>
                    <a:pt x="28" y="66"/>
                  </a:cubicBezTo>
                  <a:cubicBezTo>
                    <a:pt x="29" y="70"/>
                    <a:pt x="32" y="78"/>
                    <a:pt x="32" y="78"/>
                  </a:cubicBezTo>
                  <a:cubicBezTo>
                    <a:pt x="52" y="73"/>
                    <a:pt x="54" y="69"/>
                    <a:pt x="60" y="50"/>
                  </a:cubicBezTo>
                  <a:cubicBezTo>
                    <a:pt x="54" y="32"/>
                    <a:pt x="50" y="27"/>
                    <a:pt x="32" y="18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49" name="Freeform 53"/>
            <p:cNvSpPr>
              <a:spLocks/>
            </p:cNvSpPr>
            <p:nvPr/>
          </p:nvSpPr>
          <p:spPr bwMode="invGray">
            <a:xfrm>
              <a:off x="4621" y="3923"/>
              <a:ext cx="164" cy="85"/>
            </a:xfrm>
            <a:custGeom>
              <a:avLst/>
              <a:gdLst/>
              <a:ahLst/>
              <a:cxnLst>
                <a:cxn ang="0">
                  <a:pos x="47" y="73"/>
                </a:cxn>
                <a:cxn ang="0">
                  <a:pos x="39" y="61"/>
                </a:cxn>
                <a:cxn ang="0">
                  <a:pos x="15" y="69"/>
                </a:cxn>
                <a:cxn ang="0">
                  <a:pos x="39" y="113"/>
                </a:cxn>
                <a:cxn ang="0">
                  <a:pos x="123" y="89"/>
                </a:cxn>
                <a:cxn ang="0">
                  <a:pos x="147" y="73"/>
                </a:cxn>
                <a:cxn ang="0">
                  <a:pos x="171" y="65"/>
                </a:cxn>
                <a:cxn ang="0">
                  <a:pos x="219" y="19"/>
                </a:cxn>
                <a:cxn ang="0">
                  <a:pos x="210" y="0"/>
                </a:cxn>
                <a:cxn ang="0">
                  <a:pos x="179" y="17"/>
                </a:cxn>
                <a:cxn ang="0">
                  <a:pos x="107" y="41"/>
                </a:cxn>
                <a:cxn ang="0">
                  <a:pos x="83" y="45"/>
                </a:cxn>
                <a:cxn ang="0">
                  <a:pos x="59" y="53"/>
                </a:cxn>
                <a:cxn ang="0">
                  <a:pos x="47" y="73"/>
                </a:cxn>
              </a:cxnLst>
              <a:rect l="0" t="0" r="r" b="b"/>
              <a:pathLst>
                <a:path w="219" h="113">
                  <a:moveTo>
                    <a:pt x="47" y="73"/>
                  </a:moveTo>
                  <a:cubicBezTo>
                    <a:pt x="44" y="69"/>
                    <a:pt x="44" y="62"/>
                    <a:pt x="39" y="61"/>
                  </a:cubicBezTo>
                  <a:cubicBezTo>
                    <a:pt x="31" y="60"/>
                    <a:pt x="15" y="69"/>
                    <a:pt x="15" y="69"/>
                  </a:cubicBezTo>
                  <a:cubicBezTo>
                    <a:pt x="0" y="91"/>
                    <a:pt x="20" y="101"/>
                    <a:pt x="39" y="113"/>
                  </a:cubicBezTo>
                  <a:cubicBezTo>
                    <a:pt x="67" y="107"/>
                    <a:pt x="96" y="98"/>
                    <a:pt x="123" y="89"/>
                  </a:cubicBezTo>
                  <a:cubicBezTo>
                    <a:pt x="132" y="86"/>
                    <a:pt x="139" y="78"/>
                    <a:pt x="147" y="73"/>
                  </a:cubicBezTo>
                  <a:cubicBezTo>
                    <a:pt x="154" y="68"/>
                    <a:pt x="171" y="65"/>
                    <a:pt x="171" y="65"/>
                  </a:cubicBezTo>
                  <a:cubicBezTo>
                    <a:pt x="186" y="50"/>
                    <a:pt x="207" y="36"/>
                    <a:pt x="219" y="19"/>
                  </a:cubicBezTo>
                  <a:cubicBezTo>
                    <a:pt x="215" y="16"/>
                    <a:pt x="215" y="0"/>
                    <a:pt x="210" y="0"/>
                  </a:cubicBezTo>
                  <a:cubicBezTo>
                    <a:pt x="205" y="0"/>
                    <a:pt x="183" y="15"/>
                    <a:pt x="179" y="17"/>
                  </a:cubicBezTo>
                  <a:cubicBezTo>
                    <a:pt x="159" y="26"/>
                    <a:pt x="129" y="37"/>
                    <a:pt x="107" y="41"/>
                  </a:cubicBezTo>
                  <a:cubicBezTo>
                    <a:pt x="99" y="42"/>
                    <a:pt x="91" y="43"/>
                    <a:pt x="83" y="45"/>
                  </a:cubicBezTo>
                  <a:cubicBezTo>
                    <a:pt x="75" y="47"/>
                    <a:pt x="59" y="53"/>
                    <a:pt x="59" y="53"/>
                  </a:cubicBezTo>
                  <a:cubicBezTo>
                    <a:pt x="49" y="67"/>
                    <a:pt x="53" y="61"/>
                    <a:pt x="47" y="7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50" name="Freeform 54"/>
            <p:cNvSpPr>
              <a:spLocks/>
            </p:cNvSpPr>
            <p:nvPr/>
          </p:nvSpPr>
          <p:spPr bwMode="invGray">
            <a:xfrm>
              <a:off x="4791" y="3873"/>
              <a:ext cx="104" cy="92"/>
            </a:xfrm>
            <a:custGeom>
              <a:avLst/>
              <a:gdLst/>
              <a:ahLst/>
              <a:cxnLst>
                <a:cxn ang="0">
                  <a:pos x="12" y="60"/>
                </a:cxn>
                <a:cxn ang="0">
                  <a:pos x="8" y="84"/>
                </a:cxn>
                <a:cxn ang="0">
                  <a:pos x="0" y="108"/>
                </a:cxn>
                <a:cxn ang="0">
                  <a:pos x="36" y="116"/>
                </a:cxn>
                <a:cxn ang="0">
                  <a:pos x="52" y="96"/>
                </a:cxn>
                <a:cxn ang="0">
                  <a:pos x="124" y="68"/>
                </a:cxn>
                <a:cxn ang="0">
                  <a:pos x="136" y="44"/>
                </a:cxn>
                <a:cxn ang="0">
                  <a:pos x="112" y="28"/>
                </a:cxn>
                <a:cxn ang="0">
                  <a:pos x="100" y="20"/>
                </a:cxn>
                <a:cxn ang="0">
                  <a:pos x="64" y="12"/>
                </a:cxn>
                <a:cxn ang="0">
                  <a:pos x="52" y="36"/>
                </a:cxn>
                <a:cxn ang="0">
                  <a:pos x="12" y="60"/>
                </a:cxn>
              </a:cxnLst>
              <a:rect l="0" t="0" r="r" b="b"/>
              <a:pathLst>
                <a:path w="139" h="122">
                  <a:moveTo>
                    <a:pt x="12" y="60"/>
                  </a:moveTo>
                  <a:cubicBezTo>
                    <a:pt x="11" y="68"/>
                    <a:pt x="10" y="76"/>
                    <a:pt x="8" y="84"/>
                  </a:cubicBezTo>
                  <a:cubicBezTo>
                    <a:pt x="6" y="92"/>
                    <a:pt x="0" y="108"/>
                    <a:pt x="0" y="108"/>
                  </a:cubicBezTo>
                  <a:cubicBezTo>
                    <a:pt x="14" y="118"/>
                    <a:pt x="19" y="122"/>
                    <a:pt x="36" y="116"/>
                  </a:cubicBezTo>
                  <a:cubicBezTo>
                    <a:pt x="46" y="86"/>
                    <a:pt x="31" y="122"/>
                    <a:pt x="52" y="96"/>
                  </a:cubicBezTo>
                  <a:cubicBezTo>
                    <a:pt x="83" y="57"/>
                    <a:pt x="30" y="74"/>
                    <a:pt x="124" y="68"/>
                  </a:cubicBezTo>
                  <a:cubicBezTo>
                    <a:pt x="125" y="67"/>
                    <a:pt x="139" y="48"/>
                    <a:pt x="136" y="44"/>
                  </a:cubicBezTo>
                  <a:cubicBezTo>
                    <a:pt x="130" y="36"/>
                    <a:pt x="120" y="33"/>
                    <a:pt x="112" y="28"/>
                  </a:cubicBezTo>
                  <a:cubicBezTo>
                    <a:pt x="108" y="25"/>
                    <a:pt x="100" y="20"/>
                    <a:pt x="100" y="20"/>
                  </a:cubicBezTo>
                  <a:cubicBezTo>
                    <a:pt x="89" y="4"/>
                    <a:pt x="92" y="0"/>
                    <a:pt x="64" y="12"/>
                  </a:cubicBezTo>
                  <a:cubicBezTo>
                    <a:pt x="57" y="15"/>
                    <a:pt x="55" y="30"/>
                    <a:pt x="52" y="36"/>
                  </a:cubicBezTo>
                  <a:cubicBezTo>
                    <a:pt x="46" y="49"/>
                    <a:pt x="26" y="60"/>
                    <a:pt x="12" y="6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51" name="Freeform 55"/>
            <p:cNvSpPr>
              <a:spLocks/>
            </p:cNvSpPr>
            <p:nvPr/>
          </p:nvSpPr>
          <p:spPr bwMode="invGray">
            <a:xfrm>
              <a:off x="4846" y="3832"/>
              <a:ext cx="37" cy="26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8" y="11"/>
                </a:cxn>
                <a:cxn ang="0">
                  <a:pos x="24" y="35"/>
                </a:cxn>
                <a:cxn ang="0">
                  <a:pos x="39" y="26"/>
                </a:cxn>
                <a:cxn ang="0">
                  <a:pos x="29" y="0"/>
                </a:cxn>
              </a:cxnLst>
              <a:rect l="0" t="0" r="r" b="b"/>
              <a:pathLst>
                <a:path w="49" h="35">
                  <a:moveTo>
                    <a:pt x="29" y="0"/>
                  </a:moveTo>
                  <a:cubicBezTo>
                    <a:pt x="25" y="12"/>
                    <a:pt x="19" y="7"/>
                    <a:pt x="8" y="11"/>
                  </a:cubicBezTo>
                  <a:cubicBezTo>
                    <a:pt x="0" y="23"/>
                    <a:pt x="14" y="34"/>
                    <a:pt x="24" y="35"/>
                  </a:cubicBezTo>
                  <a:cubicBezTo>
                    <a:pt x="30" y="34"/>
                    <a:pt x="33" y="28"/>
                    <a:pt x="39" y="26"/>
                  </a:cubicBezTo>
                  <a:cubicBezTo>
                    <a:pt x="49" y="22"/>
                    <a:pt x="29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52" name="Freeform 56"/>
            <p:cNvSpPr>
              <a:spLocks/>
            </p:cNvSpPr>
            <p:nvPr/>
          </p:nvSpPr>
          <p:spPr bwMode="invGray">
            <a:xfrm>
              <a:off x="3123" y="3346"/>
              <a:ext cx="123" cy="201"/>
            </a:xfrm>
            <a:custGeom>
              <a:avLst/>
              <a:gdLst/>
              <a:ahLst/>
              <a:cxnLst>
                <a:cxn ang="0">
                  <a:pos x="128" y="0"/>
                </a:cxn>
                <a:cxn ang="0">
                  <a:pos x="104" y="28"/>
                </a:cxn>
                <a:cxn ang="0">
                  <a:pos x="88" y="64"/>
                </a:cxn>
                <a:cxn ang="0">
                  <a:pos x="36" y="84"/>
                </a:cxn>
                <a:cxn ang="0">
                  <a:pos x="28" y="96"/>
                </a:cxn>
                <a:cxn ang="0">
                  <a:pos x="16" y="100"/>
                </a:cxn>
                <a:cxn ang="0">
                  <a:pos x="20" y="132"/>
                </a:cxn>
                <a:cxn ang="0">
                  <a:pos x="28" y="156"/>
                </a:cxn>
                <a:cxn ang="0">
                  <a:pos x="0" y="200"/>
                </a:cxn>
                <a:cxn ang="0">
                  <a:pos x="28" y="260"/>
                </a:cxn>
                <a:cxn ang="0">
                  <a:pos x="52" y="268"/>
                </a:cxn>
                <a:cxn ang="0">
                  <a:pos x="88" y="216"/>
                </a:cxn>
                <a:cxn ang="0">
                  <a:pos x="104" y="192"/>
                </a:cxn>
                <a:cxn ang="0">
                  <a:pos x="128" y="116"/>
                </a:cxn>
                <a:cxn ang="0">
                  <a:pos x="140" y="76"/>
                </a:cxn>
                <a:cxn ang="0">
                  <a:pos x="164" y="72"/>
                </a:cxn>
                <a:cxn ang="0">
                  <a:pos x="128" y="0"/>
                </a:cxn>
              </a:cxnLst>
              <a:rect l="0" t="0" r="r" b="b"/>
              <a:pathLst>
                <a:path w="164" h="268">
                  <a:moveTo>
                    <a:pt x="128" y="0"/>
                  </a:moveTo>
                  <a:cubicBezTo>
                    <a:pt x="123" y="16"/>
                    <a:pt x="120" y="23"/>
                    <a:pt x="104" y="28"/>
                  </a:cubicBezTo>
                  <a:cubicBezTo>
                    <a:pt x="102" y="35"/>
                    <a:pt x="97" y="57"/>
                    <a:pt x="88" y="64"/>
                  </a:cubicBezTo>
                  <a:cubicBezTo>
                    <a:pt x="75" y="75"/>
                    <a:pt x="51" y="74"/>
                    <a:pt x="36" y="84"/>
                  </a:cubicBezTo>
                  <a:cubicBezTo>
                    <a:pt x="33" y="88"/>
                    <a:pt x="32" y="93"/>
                    <a:pt x="28" y="96"/>
                  </a:cubicBezTo>
                  <a:cubicBezTo>
                    <a:pt x="25" y="99"/>
                    <a:pt x="17" y="96"/>
                    <a:pt x="16" y="100"/>
                  </a:cubicBezTo>
                  <a:cubicBezTo>
                    <a:pt x="14" y="110"/>
                    <a:pt x="18" y="121"/>
                    <a:pt x="20" y="132"/>
                  </a:cubicBezTo>
                  <a:cubicBezTo>
                    <a:pt x="22" y="140"/>
                    <a:pt x="28" y="156"/>
                    <a:pt x="28" y="156"/>
                  </a:cubicBezTo>
                  <a:cubicBezTo>
                    <a:pt x="13" y="166"/>
                    <a:pt x="6" y="183"/>
                    <a:pt x="0" y="200"/>
                  </a:cubicBezTo>
                  <a:cubicBezTo>
                    <a:pt x="3" y="210"/>
                    <a:pt x="19" y="254"/>
                    <a:pt x="28" y="260"/>
                  </a:cubicBezTo>
                  <a:cubicBezTo>
                    <a:pt x="35" y="264"/>
                    <a:pt x="52" y="268"/>
                    <a:pt x="52" y="268"/>
                  </a:cubicBezTo>
                  <a:cubicBezTo>
                    <a:pt x="85" y="261"/>
                    <a:pt x="79" y="244"/>
                    <a:pt x="88" y="216"/>
                  </a:cubicBezTo>
                  <a:cubicBezTo>
                    <a:pt x="91" y="207"/>
                    <a:pt x="99" y="200"/>
                    <a:pt x="104" y="192"/>
                  </a:cubicBezTo>
                  <a:cubicBezTo>
                    <a:pt x="116" y="174"/>
                    <a:pt x="121" y="136"/>
                    <a:pt x="128" y="116"/>
                  </a:cubicBezTo>
                  <a:cubicBezTo>
                    <a:pt x="131" y="108"/>
                    <a:pt x="134" y="79"/>
                    <a:pt x="140" y="76"/>
                  </a:cubicBezTo>
                  <a:cubicBezTo>
                    <a:pt x="147" y="72"/>
                    <a:pt x="156" y="73"/>
                    <a:pt x="164" y="72"/>
                  </a:cubicBezTo>
                  <a:cubicBezTo>
                    <a:pt x="158" y="19"/>
                    <a:pt x="161" y="33"/>
                    <a:pt x="1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53" name="Freeform 57"/>
            <p:cNvSpPr>
              <a:spLocks/>
            </p:cNvSpPr>
            <p:nvPr/>
          </p:nvSpPr>
          <p:spPr bwMode="invGray">
            <a:xfrm>
              <a:off x="3655" y="3034"/>
              <a:ext cx="49" cy="61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25" y="60"/>
                </a:cxn>
                <a:cxn ang="0">
                  <a:pos x="29" y="76"/>
                </a:cxn>
                <a:cxn ang="0">
                  <a:pos x="41" y="80"/>
                </a:cxn>
                <a:cxn ang="0">
                  <a:pos x="57" y="76"/>
                </a:cxn>
                <a:cxn ang="0">
                  <a:pos x="29" y="0"/>
                </a:cxn>
              </a:cxnLst>
              <a:rect l="0" t="0" r="r" b="b"/>
              <a:pathLst>
                <a:path w="66" h="81">
                  <a:moveTo>
                    <a:pt x="29" y="0"/>
                  </a:moveTo>
                  <a:cubicBezTo>
                    <a:pt x="0" y="10"/>
                    <a:pt x="20" y="38"/>
                    <a:pt x="25" y="60"/>
                  </a:cubicBezTo>
                  <a:cubicBezTo>
                    <a:pt x="26" y="65"/>
                    <a:pt x="26" y="72"/>
                    <a:pt x="29" y="76"/>
                  </a:cubicBezTo>
                  <a:cubicBezTo>
                    <a:pt x="32" y="79"/>
                    <a:pt x="37" y="79"/>
                    <a:pt x="41" y="80"/>
                  </a:cubicBezTo>
                  <a:cubicBezTo>
                    <a:pt x="46" y="79"/>
                    <a:pt x="55" y="81"/>
                    <a:pt x="57" y="76"/>
                  </a:cubicBezTo>
                  <a:cubicBezTo>
                    <a:pt x="66" y="53"/>
                    <a:pt x="45" y="16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54" name="Freeform 58"/>
            <p:cNvSpPr>
              <a:spLocks/>
            </p:cNvSpPr>
            <p:nvPr/>
          </p:nvSpPr>
          <p:spPr bwMode="invGray">
            <a:xfrm>
              <a:off x="3988" y="3100"/>
              <a:ext cx="111" cy="183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60" y="84"/>
                </a:cxn>
                <a:cxn ang="0">
                  <a:pos x="36" y="92"/>
                </a:cxn>
                <a:cxn ang="0">
                  <a:pos x="12" y="108"/>
                </a:cxn>
                <a:cxn ang="0">
                  <a:pos x="40" y="188"/>
                </a:cxn>
                <a:cxn ang="0">
                  <a:pos x="52" y="224"/>
                </a:cxn>
                <a:cxn ang="0">
                  <a:pos x="60" y="236"/>
                </a:cxn>
                <a:cxn ang="0">
                  <a:pos x="84" y="244"/>
                </a:cxn>
                <a:cxn ang="0">
                  <a:pos x="96" y="196"/>
                </a:cxn>
                <a:cxn ang="0">
                  <a:pos x="124" y="168"/>
                </a:cxn>
                <a:cxn ang="0">
                  <a:pos x="112" y="68"/>
                </a:cxn>
                <a:cxn ang="0">
                  <a:pos x="140" y="48"/>
                </a:cxn>
                <a:cxn ang="0">
                  <a:pos x="112" y="20"/>
                </a:cxn>
                <a:cxn ang="0">
                  <a:pos x="96" y="0"/>
                </a:cxn>
              </a:cxnLst>
              <a:rect l="0" t="0" r="r" b="b"/>
              <a:pathLst>
                <a:path w="148" h="244">
                  <a:moveTo>
                    <a:pt x="96" y="0"/>
                  </a:moveTo>
                  <a:cubicBezTo>
                    <a:pt x="86" y="29"/>
                    <a:pt x="70" y="55"/>
                    <a:pt x="60" y="84"/>
                  </a:cubicBezTo>
                  <a:cubicBezTo>
                    <a:pt x="57" y="92"/>
                    <a:pt x="43" y="87"/>
                    <a:pt x="36" y="92"/>
                  </a:cubicBezTo>
                  <a:cubicBezTo>
                    <a:pt x="28" y="97"/>
                    <a:pt x="12" y="108"/>
                    <a:pt x="12" y="108"/>
                  </a:cubicBezTo>
                  <a:cubicBezTo>
                    <a:pt x="0" y="144"/>
                    <a:pt x="30" y="158"/>
                    <a:pt x="40" y="188"/>
                  </a:cubicBezTo>
                  <a:cubicBezTo>
                    <a:pt x="44" y="200"/>
                    <a:pt x="45" y="213"/>
                    <a:pt x="52" y="224"/>
                  </a:cubicBezTo>
                  <a:cubicBezTo>
                    <a:pt x="55" y="228"/>
                    <a:pt x="56" y="233"/>
                    <a:pt x="60" y="236"/>
                  </a:cubicBezTo>
                  <a:cubicBezTo>
                    <a:pt x="67" y="240"/>
                    <a:pt x="84" y="244"/>
                    <a:pt x="84" y="244"/>
                  </a:cubicBezTo>
                  <a:cubicBezTo>
                    <a:pt x="111" y="235"/>
                    <a:pt x="103" y="218"/>
                    <a:pt x="96" y="196"/>
                  </a:cubicBezTo>
                  <a:cubicBezTo>
                    <a:pt x="100" y="183"/>
                    <a:pt x="124" y="168"/>
                    <a:pt x="124" y="168"/>
                  </a:cubicBezTo>
                  <a:cubicBezTo>
                    <a:pt x="148" y="132"/>
                    <a:pt x="123" y="101"/>
                    <a:pt x="112" y="68"/>
                  </a:cubicBezTo>
                  <a:cubicBezTo>
                    <a:pt x="140" y="59"/>
                    <a:pt x="133" y="68"/>
                    <a:pt x="140" y="48"/>
                  </a:cubicBezTo>
                  <a:cubicBezTo>
                    <a:pt x="136" y="35"/>
                    <a:pt x="112" y="20"/>
                    <a:pt x="112" y="20"/>
                  </a:cubicBezTo>
                  <a:cubicBezTo>
                    <a:pt x="102" y="5"/>
                    <a:pt x="107" y="11"/>
                    <a:pt x="9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55" name="Freeform 59"/>
            <p:cNvSpPr>
              <a:spLocks/>
            </p:cNvSpPr>
            <p:nvPr/>
          </p:nvSpPr>
          <p:spPr bwMode="invGray">
            <a:xfrm>
              <a:off x="3894" y="3043"/>
              <a:ext cx="72" cy="137"/>
            </a:xfrm>
            <a:custGeom>
              <a:avLst/>
              <a:gdLst/>
              <a:ahLst/>
              <a:cxnLst>
                <a:cxn ang="0">
                  <a:pos x="48" y="2"/>
                </a:cxn>
                <a:cxn ang="0">
                  <a:pos x="51" y="35"/>
                </a:cxn>
                <a:cxn ang="0">
                  <a:pos x="60" y="62"/>
                </a:cxn>
                <a:cxn ang="0">
                  <a:pos x="62" y="92"/>
                </a:cxn>
                <a:cxn ang="0">
                  <a:pos x="68" y="105"/>
                </a:cxn>
                <a:cxn ang="0">
                  <a:pos x="71" y="126"/>
                </a:cxn>
                <a:cxn ang="0">
                  <a:pos x="57" y="93"/>
                </a:cxn>
                <a:cxn ang="0">
                  <a:pos x="35" y="78"/>
                </a:cxn>
                <a:cxn ang="0">
                  <a:pos x="5" y="83"/>
                </a:cxn>
                <a:cxn ang="0">
                  <a:pos x="8" y="102"/>
                </a:cxn>
                <a:cxn ang="0">
                  <a:pos x="41" y="114"/>
                </a:cxn>
                <a:cxn ang="0">
                  <a:pos x="57" y="135"/>
                </a:cxn>
                <a:cxn ang="0">
                  <a:pos x="71" y="135"/>
                </a:cxn>
                <a:cxn ang="0">
                  <a:pos x="78" y="150"/>
                </a:cxn>
                <a:cxn ang="0">
                  <a:pos x="96" y="179"/>
                </a:cxn>
                <a:cxn ang="0">
                  <a:pos x="81" y="126"/>
                </a:cxn>
                <a:cxn ang="0">
                  <a:pos x="80" y="93"/>
                </a:cxn>
                <a:cxn ang="0">
                  <a:pos x="71" y="63"/>
                </a:cxn>
                <a:cxn ang="0">
                  <a:pos x="63" y="41"/>
                </a:cxn>
                <a:cxn ang="0">
                  <a:pos x="57" y="20"/>
                </a:cxn>
                <a:cxn ang="0">
                  <a:pos x="48" y="2"/>
                </a:cxn>
              </a:cxnLst>
              <a:rect l="0" t="0" r="r" b="b"/>
              <a:pathLst>
                <a:path w="96" h="183">
                  <a:moveTo>
                    <a:pt x="48" y="2"/>
                  </a:moveTo>
                  <a:cubicBezTo>
                    <a:pt x="47" y="4"/>
                    <a:pt x="49" y="25"/>
                    <a:pt x="51" y="35"/>
                  </a:cubicBezTo>
                  <a:cubicBezTo>
                    <a:pt x="53" y="45"/>
                    <a:pt x="58" y="53"/>
                    <a:pt x="60" y="62"/>
                  </a:cubicBezTo>
                  <a:cubicBezTo>
                    <a:pt x="62" y="71"/>
                    <a:pt x="61" y="85"/>
                    <a:pt x="62" y="92"/>
                  </a:cubicBezTo>
                  <a:cubicBezTo>
                    <a:pt x="63" y="99"/>
                    <a:pt x="67" y="99"/>
                    <a:pt x="68" y="105"/>
                  </a:cubicBezTo>
                  <a:cubicBezTo>
                    <a:pt x="69" y="111"/>
                    <a:pt x="73" y="128"/>
                    <a:pt x="71" y="126"/>
                  </a:cubicBezTo>
                  <a:cubicBezTo>
                    <a:pt x="69" y="124"/>
                    <a:pt x="63" y="101"/>
                    <a:pt x="57" y="93"/>
                  </a:cubicBezTo>
                  <a:cubicBezTo>
                    <a:pt x="51" y="85"/>
                    <a:pt x="44" y="80"/>
                    <a:pt x="35" y="78"/>
                  </a:cubicBezTo>
                  <a:cubicBezTo>
                    <a:pt x="26" y="76"/>
                    <a:pt x="10" y="79"/>
                    <a:pt x="5" y="83"/>
                  </a:cubicBezTo>
                  <a:cubicBezTo>
                    <a:pt x="0" y="87"/>
                    <a:pt x="2" y="97"/>
                    <a:pt x="8" y="102"/>
                  </a:cubicBezTo>
                  <a:cubicBezTo>
                    <a:pt x="14" y="107"/>
                    <a:pt x="33" y="109"/>
                    <a:pt x="41" y="114"/>
                  </a:cubicBezTo>
                  <a:cubicBezTo>
                    <a:pt x="49" y="119"/>
                    <a:pt x="52" y="132"/>
                    <a:pt x="57" y="135"/>
                  </a:cubicBezTo>
                  <a:cubicBezTo>
                    <a:pt x="62" y="138"/>
                    <a:pt x="68" y="133"/>
                    <a:pt x="71" y="135"/>
                  </a:cubicBezTo>
                  <a:cubicBezTo>
                    <a:pt x="74" y="137"/>
                    <a:pt x="74" y="143"/>
                    <a:pt x="78" y="150"/>
                  </a:cubicBezTo>
                  <a:cubicBezTo>
                    <a:pt x="82" y="157"/>
                    <a:pt x="96" y="183"/>
                    <a:pt x="96" y="179"/>
                  </a:cubicBezTo>
                  <a:cubicBezTo>
                    <a:pt x="96" y="175"/>
                    <a:pt x="84" y="140"/>
                    <a:pt x="81" y="126"/>
                  </a:cubicBezTo>
                  <a:cubicBezTo>
                    <a:pt x="78" y="112"/>
                    <a:pt x="82" y="104"/>
                    <a:pt x="80" y="93"/>
                  </a:cubicBezTo>
                  <a:cubicBezTo>
                    <a:pt x="78" y="82"/>
                    <a:pt x="74" y="72"/>
                    <a:pt x="71" y="63"/>
                  </a:cubicBezTo>
                  <a:cubicBezTo>
                    <a:pt x="68" y="54"/>
                    <a:pt x="65" y="48"/>
                    <a:pt x="63" y="41"/>
                  </a:cubicBezTo>
                  <a:cubicBezTo>
                    <a:pt x="61" y="34"/>
                    <a:pt x="59" y="26"/>
                    <a:pt x="57" y="20"/>
                  </a:cubicBezTo>
                  <a:cubicBezTo>
                    <a:pt x="55" y="14"/>
                    <a:pt x="49" y="0"/>
                    <a:pt x="48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56" name="Freeform 60"/>
            <p:cNvSpPr>
              <a:spLocks/>
            </p:cNvSpPr>
            <p:nvPr/>
          </p:nvSpPr>
          <p:spPr bwMode="invGray">
            <a:xfrm>
              <a:off x="3943" y="3153"/>
              <a:ext cx="40" cy="131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25"/>
                </a:cxn>
                <a:cxn ang="0">
                  <a:pos x="9" y="54"/>
                </a:cxn>
                <a:cxn ang="0">
                  <a:pos x="18" y="94"/>
                </a:cxn>
                <a:cxn ang="0">
                  <a:pos x="34" y="129"/>
                </a:cxn>
                <a:cxn ang="0">
                  <a:pos x="54" y="175"/>
                </a:cxn>
                <a:cxn ang="0">
                  <a:pos x="40" y="115"/>
                </a:cxn>
                <a:cxn ang="0">
                  <a:pos x="34" y="93"/>
                </a:cxn>
                <a:cxn ang="0">
                  <a:pos x="28" y="61"/>
                </a:cxn>
                <a:cxn ang="0">
                  <a:pos x="25" y="46"/>
                </a:cxn>
                <a:cxn ang="0">
                  <a:pos x="16" y="37"/>
                </a:cxn>
                <a:cxn ang="0">
                  <a:pos x="6" y="0"/>
                </a:cxn>
              </a:cxnLst>
              <a:rect l="0" t="0" r="r" b="b"/>
              <a:pathLst>
                <a:path w="54" h="175">
                  <a:moveTo>
                    <a:pt x="6" y="0"/>
                  </a:moveTo>
                  <a:lnTo>
                    <a:pt x="0" y="25"/>
                  </a:lnTo>
                  <a:cubicBezTo>
                    <a:pt x="3" y="48"/>
                    <a:pt x="3" y="40"/>
                    <a:pt x="9" y="54"/>
                  </a:cubicBezTo>
                  <a:cubicBezTo>
                    <a:pt x="10" y="66"/>
                    <a:pt x="12" y="83"/>
                    <a:pt x="18" y="94"/>
                  </a:cubicBezTo>
                  <a:cubicBezTo>
                    <a:pt x="21" y="109"/>
                    <a:pt x="25" y="117"/>
                    <a:pt x="34" y="129"/>
                  </a:cubicBezTo>
                  <a:cubicBezTo>
                    <a:pt x="35" y="143"/>
                    <a:pt x="35" y="171"/>
                    <a:pt x="54" y="175"/>
                  </a:cubicBezTo>
                  <a:cubicBezTo>
                    <a:pt x="52" y="133"/>
                    <a:pt x="53" y="141"/>
                    <a:pt x="40" y="115"/>
                  </a:cubicBezTo>
                  <a:cubicBezTo>
                    <a:pt x="39" y="108"/>
                    <a:pt x="37" y="100"/>
                    <a:pt x="34" y="93"/>
                  </a:cubicBezTo>
                  <a:cubicBezTo>
                    <a:pt x="33" y="82"/>
                    <a:pt x="30" y="72"/>
                    <a:pt x="28" y="61"/>
                  </a:cubicBezTo>
                  <a:cubicBezTo>
                    <a:pt x="28" y="58"/>
                    <a:pt x="28" y="50"/>
                    <a:pt x="25" y="46"/>
                  </a:cubicBezTo>
                  <a:cubicBezTo>
                    <a:pt x="22" y="43"/>
                    <a:pt x="16" y="37"/>
                    <a:pt x="16" y="37"/>
                  </a:cubicBezTo>
                  <a:cubicBezTo>
                    <a:pt x="14" y="25"/>
                    <a:pt x="13" y="9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57" name="Freeform 61"/>
            <p:cNvSpPr>
              <a:spLocks/>
            </p:cNvSpPr>
            <p:nvPr/>
          </p:nvSpPr>
          <p:spPr bwMode="invGray">
            <a:xfrm>
              <a:off x="3988" y="3290"/>
              <a:ext cx="65" cy="54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8" y="34"/>
                </a:cxn>
                <a:cxn ang="0">
                  <a:pos x="23" y="43"/>
                </a:cxn>
                <a:cxn ang="0">
                  <a:pos x="48" y="49"/>
                </a:cxn>
                <a:cxn ang="0">
                  <a:pos x="62" y="57"/>
                </a:cxn>
                <a:cxn ang="0">
                  <a:pos x="74" y="66"/>
                </a:cxn>
                <a:cxn ang="0">
                  <a:pos x="86" y="69"/>
                </a:cxn>
                <a:cxn ang="0">
                  <a:pos x="72" y="39"/>
                </a:cxn>
                <a:cxn ang="0">
                  <a:pos x="63" y="22"/>
                </a:cxn>
                <a:cxn ang="0">
                  <a:pos x="36" y="24"/>
                </a:cxn>
                <a:cxn ang="0">
                  <a:pos x="24" y="19"/>
                </a:cxn>
                <a:cxn ang="0">
                  <a:pos x="6" y="0"/>
                </a:cxn>
                <a:cxn ang="0">
                  <a:pos x="2" y="0"/>
                </a:cxn>
              </a:cxnLst>
              <a:rect l="0" t="0" r="r" b="b"/>
              <a:pathLst>
                <a:path w="86" h="73">
                  <a:moveTo>
                    <a:pt x="2" y="0"/>
                  </a:moveTo>
                  <a:cubicBezTo>
                    <a:pt x="3" y="17"/>
                    <a:pt x="0" y="23"/>
                    <a:pt x="8" y="34"/>
                  </a:cubicBezTo>
                  <a:cubicBezTo>
                    <a:pt x="10" y="43"/>
                    <a:pt x="14" y="42"/>
                    <a:pt x="23" y="43"/>
                  </a:cubicBezTo>
                  <a:cubicBezTo>
                    <a:pt x="30" y="47"/>
                    <a:pt x="40" y="48"/>
                    <a:pt x="48" y="49"/>
                  </a:cubicBezTo>
                  <a:cubicBezTo>
                    <a:pt x="53" y="51"/>
                    <a:pt x="57" y="54"/>
                    <a:pt x="62" y="57"/>
                  </a:cubicBezTo>
                  <a:cubicBezTo>
                    <a:pt x="66" y="62"/>
                    <a:pt x="68" y="64"/>
                    <a:pt x="74" y="66"/>
                  </a:cubicBezTo>
                  <a:cubicBezTo>
                    <a:pt x="78" y="72"/>
                    <a:pt x="79" y="73"/>
                    <a:pt x="86" y="69"/>
                  </a:cubicBezTo>
                  <a:cubicBezTo>
                    <a:pt x="83" y="53"/>
                    <a:pt x="80" y="52"/>
                    <a:pt x="72" y="39"/>
                  </a:cubicBezTo>
                  <a:cubicBezTo>
                    <a:pt x="68" y="34"/>
                    <a:pt x="63" y="22"/>
                    <a:pt x="63" y="22"/>
                  </a:cubicBezTo>
                  <a:cubicBezTo>
                    <a:pt x="52" y="26"/>
                    <a:pt x="48" y="26"/>
                    <a:pt x="36" y="24"/>
                  </a:cubicBezTo>
                  <a:cubicBezTo>
                    <a:pt x="24" y="15"/>
                    <a:pt x="43" y="29"/>
                    <a:pt x="24" y="19"/>
                  </a:cubicBezTo>
                  <a:cubicBezTo>
                    <a:pt x="15" y="15"/>
                    <a:pt x="16" y="2"/>
                    <a:pt x="6" y="0"/>
                  </a:cubicBezTo>
                  <a:cubicBezTo>
                    <a:pt x="1" y="4"/>
                    <a:pt x="2" y="5"/>
                    <a:pt x="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58" name="Freeform 62"/>
            <p:cNvSpPr>
              <a:spLocks/>
            </p:cNvSpPr>
            <p:nvPr/>
          </p:nvSpPr>
          <p:spPr bwMode="invGray">
            <a:xfrm>
              <a:off x="4092" y="3195"/>
              <a:ext cx="83" cy="117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75" y="10"/>
                </a:cxn>
                <a:cxn ang="0">
                  <a:pos x="23" y="15"/>
                </a:cxn>
                <a:cxn ang="0">
                  <a:pos x="14" y="33"/>
                </a:cxn>
                <a:cxn ang="0">
                  <a:pos x="11" y="61"/>
                </a:cxn>
                <a:cxn ang="0">
                  <a:pos x="14" y="75"/>
                </a:cxn>
                <a:cxn ang="0">
                  <a:pos x="3" y="88"/>
                </a:cxn>
                <a:cxn ang="0">
                  <a:pos x="14" y="109"/>
                </a:cxn>
                <a:cxn ang="0">
                  <a:pos x="23" y="124"/>
                </a:cxn>
                <a:cxn ang="0">
                  <a:pos x="15" y="144"/>
                </a:cxn>
                <a:cxn ang="0">
                  <a:pos x="24" y="156"/>
                </a:cxn>
                <a:cxn ang="0">
                  <a:pos x="42" y="144"/>
                </a:cxn>
                <a:cxn ang="0">
                  <a:pos x="50" y="93"/>
                </a:cxn>
                <a:cxn ang="0">
                  <a:pos x="56" y="126"/>
                </a:cxn>
                <a:cxn ang="0">
                  <a:pos x="65" y="145"/>
                </a:cxn>
                <a:cxn ang="0">
                  <a:pos x="62" y="112"/>
                </a:cxn>
                <a:cxn ang="0">
                  <a:pos x="72" y="73"/>
                </a:cxn>
                <a:cxn ang="0">
                  <a:pos x="69" y="51"/>
                </a:cxn>
                <a:cxn ang="0">
                  <a:pos x="54" y="60"/>
                </a:cxn>
                <a:cxn ang="0">
                  <a:pos x="35" y="54"/>
                </a:cxn>
                <a:cxn ang="0">
                  <a:pos x="41" y="36"/>
                </a:cxn>
                <a:cxn ang="0">
                  <a:pos x="62" y="34"/>
                </a:cxn>
                <a:cxn ang="0">
                  <a:pos x="78" y="39"/>
                </a:cxn>
                <a:cxn ang="0">
                  <a:pos x="98" y="30"/>
                </a:cxn>
                <a:cxn ang="0">
                  <a:pos x="111" y="13"/>
                </a:cxn>
                <a:cxn ang="0">
                  <a:pos x="98" y="0"/>
                </a:cxn>
              </a:cxnLst>
              <a:rect l="0" t="0" r="r" b="b"/>
              <a:pathLst>
                <a:path w="111" h="156">
                  <a:moveTo>
                    <a:pt x="98" y="0"/>
                  </a:moveTo>
                  <a:cubicBezTo>
                    <a:pt x="75" y="2"/>
                    <a:pt x="87" y="8"/>
                    <a:pt x="75" y="10"/>
                  </a:cubicBezTo>
                  <a:cubicBezTo>
                    <a:pt x="72" y="10"/>
                    <a:pt x="25" y="3"/>
                    <a:pt x="23" y="15"/>
                  </a:cubicBezTo>
                  <a:cubicBezTo>
                    <a:pt x="25" y="26"/>
                    <a:pt x="23" y="27"/>
                    <a:pt x="14" y="33"/>
                  </a:cubicBezTo>
                  <a:cubicBezTo>
                    <a:pt x="15" y="43"/>
                    <a:pt x="20" y="54"/>
                    <a:pt x="11" y="61"/>
                  </a:cubicBezTo>
                  <a:cubicBezTo>
                    <a:pt x="8" y="68"/>
                    <a:pt x="10" y="69"/>
                    <a:pt x="14" y="75"/>
                  </a:cubicBezTo>
                  <a:cubicBezTo>
                    <a:pt x="16" y="84"/>
                    <a:pt x="12" y="86"/>
                    <a:pt x="3" y="88"/>
                  </a:cubicBezTo>
                  <a:cubicBezTo>
                    <a:pt x="1" y="99"/>
                    <a:pt x="0" y="106"/>
                    <a:pt x="14" y="109"/>
                  </a:cubicBezTo>
                  <a:cubicBezTo>
                    <a:pt x="21" y="112"/>
                    <a:pt x="20" y="118"/>
                    <a:pt x="23" y="124"/>
                  </a:cubicBezTo>
                  <a:cubicBezTo>
                    <a:pt x="25" y="133"/>
                    <a:pt x="23" y="139"/>
                    <a:pt x="15" y="144"/>
                  </a:cubicBezTo>
                  <a:cubicBezTo>
                    <a:pt x="17" y="150"/>
                    <a:pt x="18" y="153"/>
                    <a:pt x="24" y="156"/>
                  </a:cubicBezTo>
                  <a:cubicBezTo>
                    <a:pt x="31" y="154"/>
                    <a:pt x="36" y="148"/>
                    <a:pt x="42" y="144"/>
                  </a:cubicBezTo>
                  <a:cubicBezTo>
                    <a:pt x="41" y="128"/>
                    <a:pt x="33" y="103"/>
                    <a:pt x="50" y="93"/>
                  </a:cubicBezTo>
                  <a:cubicBezTo>
                    <a:pt x="52" y="105"/>
                    <a:pt x="46" y="116"/>
                    <a:pt x="56" y="126"/>
                  </a:cubicBezTo>
                  <a:cubicBezTo>
                    <a:pt x="57" y="134"/>
                    <a:pt x="58" y="141"/>
                    <a:pt x="65" y="145"/>
                  </a:cubicBezTo>
                  <a:cubicBezTo>
                    <a:pt x="70" y="134"/>
                    <a:pt x="64" y="123"/>
                    <a:pt x="62" y="112"/>
                  </a:cubicBezTo>
                  <a:cubicBezTo>
                    <a:pt x="65" y="97"/>
                    <a:pt x="55" y="81"/>
                    <a:pt x="72" y="73"/>
                  </a:cubicBezTo>
                  <a:cubicBezTo>
                    <a:pt x="79" y="64"/>
                    <a:pt x="75" y="59"/>
                    <a:pt x="69" y="51"/>
                  </a:cubicBezTo>
                  <a:cubicBezTo>
                    <a:pt x="61" y="52"/>
                    <a:pt x="61" y="56"/>
                    <a:pt x="54" y="60"/>
                  </a:cubicBezTo>
                  <a:cubicBezTo>
                    <a:pt x="37" y="57"/>
                    <a:pt x="43" y="60"/>
                    <a:pt x="35" y="54"/>
                  </a:cubicBezTo>
                  <a:cubicBezTo>
                    <a:pt x="31" y="45"/>
                    <a:pt x="28" y="39"/>
                    <a:pt x="41" y="36"/>
                  </a:cubicBezTo>
                  <a:cubicBezTo>
                    <a:pt x="49" y="32"/>
                    <a:pt x="53" y="33"/>
                    <a:pt x="62" y="34"/>
                  </a:cubicBezTo>
                  <a:cubicBezTo>
                    <a:pt x="67" y="36"/>
                    <a:pt x="73" y="36"/>
                    <a:pt x="78" y="39"/>
                  </a:cubicBezTo>
                  <a:cubicBezTo>
                    <a:pt x="85" y="36"/>
                    <a:pt x="90" y="31"/>
                    <a:pt x="98" y="30"/>
                  </a:cubicBezTo>
                  <a:cubicBezTo>
                    <a:pt x="104" y="26"/>
                    <a:pt x="107" y="19"/>
                    <a:pt x="111" y="13"/>
                  </a:cubicBezTo>
                  <a:cubicBezTo>
                    <a:pt x="107" y="8"/>
                    <a:pt x="102" y="4"/>
                    <a:pt x="9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59" name="Freeform 63"/>
            <p:cNvSpPr>
              <a:spLocks/>
            </p:cNvSpPr>
            <p:nvPr/>
          </p:nvSpPr>
          <p:spPr bwMode="invGray">
            <a:xfrm>
              <a:off x="4064" y="2777"/>
              <a:ext cx="22" cy="71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16"/>
                </a:cxn>
                <a:cxn ang="0">
                  <a:pos x="6" y="37"/>
                </a:cxn>
                <a:cxn ang="0">
                  <a:pos x="1" y="61"/>
                </a:cxn>
                <a:cxn ang="0">
                  <a:pos x="16" y="94"/>
                </a:cxn>
                <a:cxn ang="0">
                  <a:pos x="30" y="82"/>
                </a:cxn>
                <a:cxn ang="0">
                  <a:pos x="22" y="61"/>
                </a:cxn>
                <a:cxn ang="0">
                  <a:pos x="12" y="0"/>
                </a:cxn>
              </a:cxnLst>
              <a:rect l="0" t="0" r="r" b="b"/>
              <a:pathLst>
                <a:path w="30" h="94">
                  <a:moveTo>
                    <a:pt x="12" y="0"/>
                  </a:moveTo>
                  <a:cubicBezTo>
                    <a:pt x="9" y="6"/>
                    <a:pt x="4" y="11"/>
                    <a:pt x="0" y="16"/>
                  </a:cubicBezTo>
                  <a:cubicBezTo>
                    <a:pt x="1" y="23"/>
                    <a:pt x="3" y="30"/>
                    <a:pt x="6" y="37"/>
                  </a:cubicBezTo>
                  <a:cubicBezTo>
                    <a:pt x="3" y="45"/>
                    <a:pt x="4" y="53"/>
                    <a:pt x="1" y="61"/>
                  </a:cubicBezTo>
                  <a:cubicBezTo>
                    <a:pt x="3" y="81"/>
                    <a:pt x="2" y="83"/>
                    <a:pt x="16" y="94"/>
                  </a:cubicBezTo>
                  <a:cubicBezTo>
                    <a:pt x="24" y="92"/>
                    <a:pt x="27" y="90"/>
                    <a:pt x="30" y="82"/>
                  </a:cubicBezTo>
                  <a:cubicBezTo>
                    <a:pt x="28" y="73"/>
                    <a:pt x="26" y="69"/>
                    <a:pt x="22" y="61"/>
                  </a:cubicBezTo>
                  <a:cubicBezTo>
                    <a:pt x="19" y="40"/>
                    <a:pt x="18" y="20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60" name="Freeform 64"/>
            <p:cNvSpPr>
              <a:spLocks/>
            </p:cNvSpPr>
            <p:nvPr/>
          </p:nvSpPr>
          <p:spPr bwMode="invGray">
            <a:xfrm>
              <a:off x="4078" y="2896"/>
              <a:ext cx="61" cy="118"/>
            </a:xfrm>
            <a:custGeom>
              <a:avLst/>
              <a:gdLst/>
              <a:ahLst/>
              <a:cxnLst>
                <a:cxn ang="0">
                  <a:pos x="12" y="2"/>
                </a:cxn>
                <a:cxn ang="0">
                  <a:pos x="0" y="20"/>
                </a:cxn>
                <a:cxn ang="0">
                  <a:pos x="8" y="49"/>
                </a:cxn>
                <a:cxn ang="0">
                  <a:pos x="6" y="107"/>
                </a:cxn>
                <a:cxn ang="0">
                  <a:pos x="17" y="103"/>
                </a:cxn>
                <a:cxn ang="0">
                  <a:pos x="20" y="115"/>
                </a:cxn>
                <a:cxn ang="0">
                  <a:pos x="29" y="122"/>
                </a:cxn>
                <a:cxn ang="0">
                  <a:pos x="38" y="140"/>
                </a:cxn>
                <a:cxn ang="0">
                  <a:pos x="48" y="128"/>
                </a:cxn>
                <a:cxn ang="0">
                  <a:pos x="65" y="134"/>
                </a:cxn>
                <a:cxn ang="0">
                  <a:pos x="63" y="109"/>
                </a:cxn>
                <a:cxn ang="0">
                  <a:pos x="48" y="104"/>
                </a:cxn>
                <a:cxn ang="0">
                  <a:pos x="39" y="91"/>
                </a:cxn>
                <a:cxn ang="0">
                  <a:pos x="33" y="73"/>
                </a:cxn>
                <a:cxn ang="0">
                  <a:pos x="41" y="53"/>
                </a:cxn>
                <a:cxn ang="0">
                  <a:pos x="35" y="35"/>
                </a:cxn>
                <a:cxn ang="0">
                  <a:pos x="42" y="20"/>
                </a:cxn>
                <a:cxn ang="0">
                  <a:pos x="29" y="4"/>
                </a:cxn>
                <a:cxn ang="0">
                  <a:pos x="18" y="7"/>
                </a:cxn>
                <a:cxn ang="0">
                  <a:pos x="12" y="2"/>
                </a:cxn>
              </a:cxnLst>
              <a:rect l="0" t="0" r="r" b="b"/>
              <a:pathLst>
                <a:path w="81" h="158">
                  <a:moveTo>
                    <a:pt x="12" y="2"/>
                  </a:moveTo>
                  <a:cubicBezTo>
                    <a:pt x="8" y="8"/>
                    <a:pt x="3" y="13"/>
                    <a:pt x="0" y="20"/>
                  </a:cubicBezTo>
                  <a:cubicBezTo>
                    <a:pt x="5" y="31"/>
                    <a:pt x="6" y="35"/>
                    <a:pt x="8" y="49"/>
                  </a:cubicBezTo>
                  <a:cubicBezTo>
                    <a:pt x="7" y="69"/>
                    <a:pt x="4" y="87"/>
                    <a:pt x="6" y="107"/>
                  </a:cubicBezTo>
                  <a:cubicBezTo>
                    <a:pt x="8" y="106"/>
                    <a:pt x="14" y="101"/>
                    <a:pt x="17" y="103"/>
                  </a:cubicBezTo>
                  <a:cubicBezTo>
                    <a:pt x="20" y="105"/>
                    <a:pt x="17" y="112"/>
                    <a:pt x="20" y="115"/>
                  </a:cubicBezTo>
                  <a:cubicBezTo>
                    <a:pt x="22" y="118"/>
                    <a:pt x="29" y="122"/>
                    <a:pt x="29" y="122"/>
                  </a:cubicBezTo>
                  <a:cubicBezTo>
                    <a:pt x="29" y="133"/>
                    <a:pt x="27" y="158"/>
                    <a:pt x="38" y="140"/>
                  </a:cubicBezTo>
                  <a:cubicBezTo>
                    <a:pt x="39" y="133"/>
                    <a:pt x="41" y="131"/>
                    <a:pt x="48" y="128"/>
                  </a:cubicBezTo>
                  <a:cubicBezTo>
                    <a:pt x="55" y="130"/>
                    <a:pt x="59" y="133"/>
                    <a:pt x="65" y="134"/>
                  </a:cubicBezTo>
                  <a:cubicBezTo>
                    <a:pt x="81" y="131"/>
                    <a:pt x="76" y="112"/>
                    <a:pt x="63" y="109"/>
                  </a:cubicBezTo>
                  <a:cubicBezTo>
                    <a:pt x="58" y="107"/>
                    <a:pt x="53" y="106"/>
                    <a:pt x="48" y="104"/>
                  </a:cubicBezTo>
                  <a:cubicBezTo>
                    <a:pt x="45" y="100"/>
                    <a:pt x="42" y="95"/>
                    <a:pt x="39" y="91"/>
                  </a:cubicBezTo>
                  <a:cubicBezTo>
                    <a:pt x="38" y="85"/>
                    <a:pt x="36" y="79"/>
                    <a:pt x="33" y="73"/>
                  </a:cubicBezTo>
                  <a:cubicBezTo>
                    <a:pt x="31" y="64"/>
                    <a:pt x="33" y="58"/>
                    <a:pt x="41" y="53"/>
                  </a:cubicBezTo>
                  <a:cubicBezTo>
                    <a:pt x="48" y="44"/>
                    <a:pt x="47" y="38"/>
                    <a:pt x="35" y="35"/>
                  </a:cubicBezTo>
                  <a:cubicBezTo>
                    <a:pt x="36" y="28"/>
                    <a:pt x="39" y="26"/>
                    <a:pt x="42" y="20"/>
                  </a:cubicBezTo>
                  <a:cubicBezTo>
                    <a:pt x="41" y="13"/>
                    <a:pt x="35" y="8"/>
                    <a:pt x="29" y="4"/>
                  </a:cubicBezTo>
                  <a:cubicBezTo>
                    <a:pt x="25" y="9"/>
                    <a:pt x="23" y="13"/>
                    <a:pt x="18" y="7"/>
                  </a:cubicBezTo>
                  <a:cubicBezTo>
                    <a:pt x="17" y="0"/>
                    <a:pt x="19" y="2"/>
                    <a:pt x="12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61" name="Freeform 65"/>
            <p:cNvSpPr>
              <a:spLocks/>
            </p:cNvSpPr>
            <p:nvPr/>
          </p:nvSpPr>
          <p:spPr bwMode="invGray">
            <a:xfrm>
              <a:off x="4121" y="3052"/>
              <a:ext cx="64" cy="79"/>
            </a:xfrm>
            <a:custGeom>
              <a:avLst/>
              <a:gdLst/>
              <a:ahLst/>
              <a:cxnLst>
                <a:cxn ang="0">
                  <a:pos x="52" y="0"/>
                </a:cxn>
                <a:cxn ang="0">
                  <a:pos x="44" y="18"/>
                </a:cxn>
                <a:cxn ang="0">
                  <a:pos x="32" y="30"/>
                </a:cxn>
                <a:cxn ang="0">
                  <a:pos x="16" y="35"/>
                </a:cxn>
                <a:cxn ang="0">
                  <a:pos x="8" y="48"/>
                </a:cxn>
                <a:cxn ang="0">
                  <a:pos x="4" y="74"/>
                </a:cxn>
                <a:cxn ang="0">
                  <a:pos x="13" y="71"/>
                </a:cxn>
                <a:cxn ang="0">
                  <a:pos x="25" y="62"/>
                </a:cxn>
                <a:cxn ang="0">
                  <a:pos x="34" y="69"/>
                </a:cxn>
                <a:cxn ang="0">
                  <a:pos x="58" y="99"/>
                </a:cxn>
                <a:cxn ang="0">
                  <a:pos x="71" y="72"/>
                </a:cxn>
                <a:cxn ang="0">
                  <a:pos x="85" y="68"/>
                </a:cxn>
                <a:cxn ang="0">
                  <a:pos x="74" y="39"/>
                </a:cxn>
                <a:cxn ang="0">
                  <a:pos x="52" y="0"/>
                </a:cxn>
              </a:cxnLst>
              <a:rect l="0" t="0" r="r" b="b"/>
              <a:pathLst>
                <a:path w="85" h="105">
                  <a:moveTo>
                    <a:pt x="52" y="0"/>
                  </a:moveTo>
                  <a:cubicBezTo>
                    <a:pt x="50" y="6"/>
                    <a:pt x="47" y="12"/>
                    <a:pt x="44" y="18"/>
                  </a:cubicBezTo>
                  <a:cubicBezTo>
                    <a:pt x="43" y="28"/>
                    <a:pt x="42" y="28"/>
                    <a:pt x="32" y="30"/>
                  </a:cubicBezTo>
                  <a:cubicBezTo>
                    <a:pt x="27" y="33"/>
                    <a:pt x="21" y="33"/>
                    <a:pt x="16" y="35"/>
                  </a:cubicBezTo>
                  <a:cubicBezTo>
                    <a:pt x="13" y="39"/>
                    <a:pt x="11" y="44"/>
                    <a:pt x="8" y="48"/>
                  </a:cubicBezTo>
                  <a:cubicBezTo>
                    <a:pt x="4" y="66"/>
                    <a:pt x="0" y="42"/>
                    <a:pt x="4" y="74"/>
                  </a:cubicBezTo>
                  <a:cubicBezTo>
                    <a:pt x="7" y="73"/>
                    <a:pt x="10" y="73"/>
                    <a:pt x="13" y="71"/>
                  </a:cubicBezTo>
                  <a:cubicBezTo>
                    <a:pt x="19" y="67"/>
                    <a:pt x="17" y="64"/>
                    <a:pt x="25" y="62"/>
                  </a:cubicBezTo>
                  <a:cubicBezTo>
                    <a:pt x="32" y="59"/>
                    <a:pt x="31" y="64"/>
                    <a:pt x="34" y="69"/>
                  </a:cubicBezTo>
                  <a:cubicBezTo>
                    <a:pt x="37" y="82"/>
                    <a:pt x="44" y="96"/>
                    <a:pt x="58" y="99"/>
                  </a:cubicBezTo>
                  <a:cubicBezTo>
                    <a:pt x="70" y="105"/>
                    <a:pt x="60" y="78"/>
                    <a:pt x="71" y="72"/>
                  </a:cubicBezTo>
                  <a:cubicBezTo>
                    <a:pt x="78" y="74"/>
                    <a:pt x="80" y="74"/>
                    <a:pt x="85" y="68"/>
                  </a:cubicBezTo>
                  <a:cubicBezTo>
                    <a:pt x="82" y="56"/>
                    <a:pt x="80" y="49"/>
                    <a:pt x="74" y="39"/>
                  </a:cubicBezTo>
                  <a:cubicBezTo>
                    <a:pt x="73" y="6"/>
                    <a:pt x="80" y="6"/>
                    <a:pt x="5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62" name="Freeform 66"/>
            <p:cNvSpPr>
              <a:spLocks/>
            </p:cNvSpPr>
            <p:nvPr/>
          </p:nvSpPr>
          <p:spPr bwMode="invGray">
            <a:xfrm>
              <a:off x="4197" y="3193"/>
              <a:ext cx="29" cy="49"/>
            </a:xfrm>
            <a:custGeom>
              <a:avLst/>
              <a:gdLst/>
              <a:ahLst/>
              <a:cxnLst>
                <a:cxn ang="0">
                  <a:pos x="6" y="27"/>
                </a:cxn>
                <a:cxn ang="0">
                  <a:pos x="26" y="66"/>
                </a:cxn>
                <a:cxn ang="0">
                  <a:pos x="30" y="52"/>
                </a:cxn>
                <a:cxn ang="0">
                  <a:pos x="38" y="40"/>
                </a:cxn>
                <a:cxn ang="0">
                  <a:pos x="30" y="25"/>
                </a:cxn>
                <a:cxn ang="0">
                  <a:pos x="20" y="13"/>
                </a:cxn>
                <a:cxn ang="0">
                  <a:pos x="11" y="1"/>
                </a:cxn>
                <a:cxn ang="0">
                  <a:pos x="2" y="12"/>
                </a:cxn>
                <a:cxn ang="0">
                  <a:pos x="6" y="27"/>
                </a:cxn>
              </a:cxnLst>
              <a:rect l="0" t="0" r="r" b="b"/>
              <a:pathLst>
                <a:path w="38" h="66">
                  <a:moveTo>
                    <a:pt x="6" y="27"/>
                  </a:moveTo>
                  <a:cubicBezTo>
                    <a:pt x="8" y="52"/>
                    <a:pt x="5" y="58"/>
                    <a:pt x="26" y="66"/>
                  </a:cubicBezTo>
                  <a:cubicBezTo>
                    <a:pt x="36" y="63"/>
                    <a:pt x="33" y="61"/>
                    <a:pt x="30" y="52"/>
                  </a:cubicBezTo>
                  <a:cubicBezTo>
                    <a:pt x="28" y="41"/>
                    <a:pt x="34" y="49"/>
                    <a:pt x="38" y="40"/>
                  </a:cubicBezTo>
                  <a:cubicBezTo>
                    <a:pt x="34" y="35"/>
                    <a:pt x="33" y="30"/>
                    <a:pt x="30" y="25"/>
                  </a:cubicBezTo>
                  <a:cubicBezTo>
                    <a:pt x="29" y="14"/>
                    <a:pt x="30" y="0"/>
                    <a:pt x="20" y="13"/>
                  </a:cubicBezTo>
                  <a:cubicBezTo>
                    <a:pt x="14" y="9"/>
                    <a:pt x="12" y="8"/>
                    <a:pt x="11" y="1"/>
                  </a:cubicBezTo>
                  <a:cubicBezTo>
                    <a:pt x="5" y="4"/>
                    <a:pt x="3" y="5"/>
                    <a:pt x="2" y="12"/>
                  </a:cubicBezTo>
                  <a:cubicBezTo>
                    <a:pt x="3" y="25"/>
                    <a:pt x="0" y="21"/>
                    <a:pt x="6" y="2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63" name="Freeform 67"/>
            <p:cNvSpPr>
              <a:spLocks/>
            </p:cNvSpPr>
            <p:nvPr/>
          </p:nvSpPr>
          <p:spPr bwMode="invGray">
            <a:xfrm>
              <a:off x="4181" y="3275"/>
              <a:ext cx="18" cy="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23"/>
                </a:cxn>
                <a:cxn ang="0">
                  <a:pos x="24" y="11"/>
                </a:cxn>
                <a:cxn ang="0">
                  <a:pos x="0" y="0"/>
                </a:cxn>
              </a:cxnLst>
              <a:rect l="0" t="0" r="r" b="b"/>
              <a:pathLst>
                <a:path w="24" h="23">
                  <a:moveTo>
                    <a:pt x="0" y="0"/>
                  </a:moveTo>
                  <a:cubicBezTo>
                    <a:pt x="1" y="8"/>
                    <a:pt x="3" y="16"/>
                    <a:pt x="6" y="23"/>
                  </a:cubicBezTo>
                  <a:cubicBezTo>
                    <a:pt x="19" y="20"/>
                    <a:pt x="19" y="22"/>
                    <a:pt x="24" y="11"/>
                  </a:cubicBezTo>
                  <a:cubicBezTo>
                    <a:pt x="20" y="0"/>
                    <a:pt x="4" y="8"/>
                    <a:pt x="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64" name="Freeform 68"/>
            <p:cNvSpPr>
              <a:spLocks/>
            </p:cNvSpPr>
            <p:nvPr/>
          </p:nvSpPr>
          <p:spPr bwMode="invGray">
            <a:xfrm>
              <a:off x="4208" y="3265"/>
              <a:ext cx="45" cy="37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0" y="18"/>
                </a:cxn>
                <a:cxn ang="0">
                  <a:pos x="28" y="33"/>
                </a:cxn>
                <a:cxn ang="0">
                  <a:pos x="42" y="46"/>
                </a:cxn>
                <a:cxn ang="0">
                  <a:pos x="60" y="42"/>
                </a:cxn>
                <a:cxn ang="0">
                  <a:pos x="49" y="24"/>
                </a:cxn>
                <a:cxn ang="0">
                  <a:pos x="28" y="3"/>
                </a:cxn>
                <a:cxn ang="0">
                  <a:pos x="19" y="16"/>
                </a:cxn>
                <a:cxn ang="0">
                  <a:pos x="9" y="0"/>
                </a:cxn>
              </a:cxnLst>
              <a:rect l="0" t="0" r="r" b="b"/>
              <a:pathLst>
                <a:path w="60" h="49">
                  <a:moveTo>
                    <a:pt x="9" y="0"/>
                  </a:moveTo>
                  <a:cubicBezTo>
                    <a:pt x="8" y="7"/>
                    <a:pt x="0" y="18"/>
                    <a:pt x="0" y="18"/>
                  </a:cubicBezTo>
                  <a:cubicBezTo>
                    <a:pt x="2" y="36"/>
                    <a:pt x="9" y="31"/>
                    <a:pt x="28" y="33"/>
                  </a:cubicBezTo>
                  <a:cubicBezTo>
                    <a:pt x="33" y="40"/>
                    <a:pt x="33" y="44"/>
                    <a:pt x="42" y="46"/>
                  </a:cubicBezTo>
                  <a:cubicBezTo>
                    <a:pt x="49" y="49"/>
                    <a:pt x="56" y="49"/>
                    <a:pt x="60" y="42"/>
                  </a:cubicBezTo>
                  <a:cubicBezTo>
                    <a:pt x="58" y="32"/>
                    <a:pt x="59" y="26"/>
                    <a:pt x="49" y="24"/>
                  </a:cubicBezTo>
                  <a:cubicBezTo>
                    <a:pt x="47" y="12"/>
                    <a:pt x="41" y="5"/>
                    <a:pt x="28" y="3"/>
                  </a:cubicBezTo>
                  <a:cubicBezTo>
                    <a:pt x="23" y="10"/>
                    <a:pt x="30" y="23"/>
                    <a:pt x="19" y="16"/>
                  </a:cubicBezTo>
                  <a:cubicBezTo>
                    <a:pt x="17" y="6"/>
                    <a:pt x="20" y="0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65" name="Freeform 69"/>
            <p:cNvSpPr>
              <a:spLocks/>
            </p:cNvSpPr>
            <p:nvPr/>
          </p:nvSpPr>
          <p:spPr bwMode="invGray">
            <a:xfrm>
              <a:off x="4277" y="3335"/>
              <a:ext cx="24" cy="33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10" y="11"/>
                </a:cxn>
                <a:cxn ang="0">
                  <a:pos x="12" y="32"/>
                </a:cxn>
                <a:cxn ang="0">
                  <a:pos x="24" y="36"/>
                </a:cxn>
                <a:cxn ang="0">
                  <a:pos x="28" y="0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66" name="Freeform 70"/>
            <p:cNvSpPr>
              <a:spLocks/>
            </p:cNvSpPr>
            <p:nvPr/>
          </p:nvSpPr>
          <p:spPr bwMode="invGray">
            <a:xfrm>
              <a:off x="4544" y="3293"/>
              <a:ext cx="46" cy="47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14"/>
                </a:cxn>
                <a:cxn ang="0">
                  <a:pos x="24" y="35"/>
                </a:cxn>
                <a:cxn ang="0">
                  <a:pos x="36" y="54"/>
                </a:cxn>
                <a:cxn ang="0">
                  <a:pos x="46" y="63"/>
                </a:cxn>
                <a:cxn ang="0">
                  <a:pos x="61" y="56"/>
                </a:cxn>
                <a:cxn ang="0">
                  <a:pos x="33" y="17"/>
                </a:cxn>
                <a:cxn ang="0">
                  <a:pos x="7" y="0"/>
                </a:cxn>
              </a:cxnLst>
              <a:rect l="0" t="0" r="r" b="b"/>
              <a:pathLst>
                <a:path w="61" h="63">
                  <a:moveTo>
                    <a:pt x="7" y="0"/>
                  </a:moveTo>
                  <a:cubicBezTo>
                    <a:pt x="6" y="6"/>
                    <a:pt x="3" y="9"/>
                    <a:pt x="0" y="14"/>
                  </a:cubicBezTo>
                  <a:cubicBezTo>
                    <a:pt x="7" y="23"/>
                    <a:pt x="13" y="31"/>
                    <a:pt x="24" y="35"/>
                  </a:cubicBezTo>
                  <a:cubicBezTo>
                    <a:pt x="27" y="42"/>
                    <a:pt x="31" y="48"/>
                    <a:pt x="36" y="54"/>
                  </a:cubicBezTo>
                  <a:cubicBezTo>
                    <a:pt x="37" y="61"/>
                    <a:pt x="40" y="59"/>
                    <a:pt x="46" y="63"/>
                  </a:cubicBezTo>
                  <a:cubicBezTo>
                    <a:pt x="54" y="62"/>
                    <a:pt x="56" y="62"/>
                    <a:pt x="61" y="56"/>
                  </a:cubicBezTo>
                  <a:cubicBezTo>
                    <a:pt x="59" y="46"/>
                    <a:pt x="42" y="23"/>
                    <a:pt x="33" y="17"/>
                  </a:cubicBezTo>
                  <a:cubicBezTo>
                    <a:pt x="23" y="10"/>
                    <a:pt x="14" y="9"/>
                    <a:pt x="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67" name="Freeform 71"/>
            <p:cNvSpPr>
              <a:spLocks/>
            </p:cNvSpPr>
            <p:nvPr/>
          </p:nvSpPr>
          <p:spPr bwMode="invGray">
            <a:xfrm>
              <a:off x="4147" y="3352"/>
              <a:ext cx="46" cy="50"/>
            </a:xfrm>
            <a:custGeom>
              <a:avLst/>
              <a:gdLst/>
              <a:ahLst/>
              <a:cxnLst>
                <a:cxn ang="0">
                  <a:pos x="28" y="7"/>
                </a:cxn>
                <a:cxn ang="0">
                  <a:pos x="30" y="34"/>
                </a:cxn>
                <a:cxn ang="0">
                  <a:pos x="16" y="43"/>
                </a:cxn>
                <a:cxn ang="0">
                  <a:pos x="22" y="67"/>
                </a:cxn>
                <a:cxn ang="0">
                  <a:pos x="48" y="58"/>
                </a:cxn>
                <a:cxn ang="0">
                  <a:pos x="60" y="47"/>
                </a:cxn>
                <a:cxn ang="0">
                  <a:pos x="51" y="28"/>
                </a:cxn>
                <a:cxn ang="0">
                  <a:pos x="57" y="14"/>
                </a:cxn>
                <a:cxn ang="0">
                  <a:pos x="55" y="2"/>
                </a:cxn>
                <a:cxn ang="0">
                  <a:pos x="46" y="4"/>
                </a:cxn>
                <a:cxn ang="0">
                  <a:pos x="51" y="5"/>
                </a:cxn>
                <a:cxn ang="0">
                  <a:pos x="49" y="16"/>
                </a:cxn>
                <a:cxn ang="0">
                  <a:pos x="43" y="23"/>
                </a:cxn>
                <a:cxn ang="0">
                  <a:pos x="28" y="7"/>
                </a:cxn>
              </a:cxnLst>
              <a:rect l="0" t="0" r="r" b="b"/>
              <a:pathLst>
                <a:path w="61" h="67">
                  <a:moveTo>
                    <a:pt x="28" y="7"/>
                  </a:moveTo>
                  <a:cubicBezTo>
                    <a:pt x="17" y="15"/>
                    <a:pt x="24" y="25"/>
                    <a:pt x="30" y="34"/>
                  </a:cubicBezTo>
                  <a:cubicBezTo>
                    <a:pt x="27" y="44"/>
                    <a:pt x="26" y="44"/>
                    <a:pt x="16" y="43"/>
                  </a:cubicBezTo>
                  <a:cubicBezTo>
                    <a:pt x="0" y="46"/>
                    <a:pt x="13" y="63"/>
                    <a:pt x="22" y="67"/>
                  </a:cubicBezTo>
                  <a:cubicBezTo>
                    <a:pt x="31" y="65"/>
                    <a:pt x="39" y="60"/>
                    <a:pt x="48" y="58"/>
                  </a:cubicBezTo>
                  <a:cubicBezTo>
                    <a:pt x="51" y="52"/>
                    <a:pt x="54" y="50"/>
                    <a:pt x="60" y="47"/>
                  </a:cubicBezTo>
                  <a:cubicBezTo>
                    <a:pt x="61" y="40"/>
                    <a:pt x="51" y="28"/>
                    <a:pt x="51" y="28"/>
                  </a:cubicBezTo>
                  <a:cubicBezTo>
                    <a:pt x="52" y="22"/>
                    <a:pt x="55" y="19"/>
                    <a:pt x="57" y="14"/>
                  </a:cubicBezTo>
                  <a:cubicBezTo>
                    <a:pt x="56" y="10"/>
                    <a:pt x="58" y="5"/>
                    <a:pt x="55" y="2"/>
                  </a:cubicBezTo>
                  <a:cubicBezTo>
                    <a:pt x="53" y="0"/>
                    <a:pt x="48" y="2"/>
                    <a:pt x="46" y="4"/>
                  </a:cubicBezTo>
                  <a:cubicBezTo>
                    <a:pt x="45" y="5"/>
                    <a:pt x="49" y="5"/>
                    <a:pt x="51" y="5"/>
                  </a:cubicBezTo>
                  <a:cubicBezTo>
                    <a:pt x="57" y="10"/>
                    <a:pt x="52" y="9"/>
                    <a:pt x="49" y="16"/>
                  </a:cubicBezTo>
                  <a:cubicBezTo>
                    <a:pt x="58" y="23"/>
                    <a:pt x="50" y="22"/>
                    <a:pt x="43" y="23"/>
                  </a:cubicBezTo>
                  <a:cubicBezTo>
                    <a:pt x="34" y="22"/>
                    <a:pt x="31" y="16"/>
                    <a:pt x="28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68" name="Freeform 72"/>
            <p:cNvSpPr>
              <a:spLocks/>
            </p:cNvSpPr>
            <p:nvPr/>
          </p:nvSpPr>
          <p:spPr bwMode="invGray">
            <a:xfrm>
              <a:off x="4098" y="3371"/>
              <a:ext cx="32" cy="27"/>
            </a:xfrm>
            <a:custGeom>
              <a:avLst/>
              <a:gdLst/>
              <a:ahLst/>
              <a:cxnLst>
                <a:cxn ang="0">
                  <a:pos x="21" y="3"/>
                </a:cxn>
                <a:cxn ang="0">
                  <a:pos x="6" y="6"/>
                </a:cxn>
                <a:cxn ang="0">
                  <a:pos x="33" y="36"/>
                </a:cxn>
                <a:cxn ang="0">
                  <a:pos x="42" y="30"/>
                </a:cxn>
                <a:cxn ang="0">
                  <a:pos x="21" y="3"/>
                </a:cxn>
              </a:cxnLst>
              <a:rect l="0" t="0" r="r" b="b"/>
              <a:pathLst>
                <a:path w="43" h="36">
                  <a:moveTo>
                    <a:pt x="21" y="3"/>
                  </a:moveTo>
                  <a:cubicBezTo>
                    <a:pt x="14" y="0"/>
                    <a:pt x="12" y="2"/>
                    <a:pt x="6" y="6"/>
                  </a:cubicBezTo>
                  <a:cubicBezTo>
                    <a:pt x="0" y="17"/>
                    <a:pt x="23" y="32"/>
                    <a:pt x="33" y="36"/>
                  </a:cubicBezTo>
                  <a:cubicBezTo>
                    <a:pt x="36" y="35"/>
                    <a:pt x="42" y="34"/>
                    <a:pt x="42" y="30"/>
                  </a:cubicBezTo>
                  <a:cubicBezTo>
                    <a:pt x="43" y="24"/>
                    <a:pt x="27" y="3"/>
                    <a:pt x="21" y="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69" name="Freeform 73"/>
            <p:cNvSpPr>
              <a:spLocks/>
            </p:cNvSpPr>
            <p:nvPr/>
          </p:nvSpPr>
          <p:spPr bwMode="invGray">
            <a:xfrm>
              <a:off x="4077" y="3342"/>
              <a:ext cx="24" cy="31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0" y="26"/>
                </a:cxn>
                <a:cxn ang="0">
                  <a:pos x="16" y="24"/>
                </a:cxn>
                <a:cxn ang="0">
                  <a:pos x="19" y="29"/>
                </a:cxn>
                <a:cxn ang="0">
                  <a:pos x="16" y="35"/>
                </a:cxn>
                <a:cxn ang="0">
                  <a:pos x="30" y="21"/>
                </a:cxn>
                <a:cxn ang="0">
                  <a:pos x="24" y="9"/>
                </a:cxn>
                <a:cxn ang="0">
                  <a:pos x="21" y="0"/>
                </a:cxn>
              </a:cxnLst>
              <a:rect l="0" t="0" r="r" b="b"/>
              <a:pathLst>
                <a:path w="32" h="41">
                  <a:moveTo>
                    <a:pt x="21" y="0"/>
                  </a:moveTo>
                  <a:cubicBezTo>
                    <a:pt x="15" y="10"/>
                    <a:pt x="6" y="16"/>
                    <a:pt x="0" y="26"/>
                  </a:cubicBezTo>
                  <a:cubicBezTo>
                    <a:pt x="7" y="27"/>
                    <a:pt x="10" y="27"/>
                    <a:pt x="16" y="24"/>
                  </a:cubicBezTo>
                  <a:cubicBezTo>
                    <a:pt x="17" y="26"/>
                    <a:pt x="19" y="27"/>
                    <a:pt x="19" y="29"/>
                  </a:cubicBezTo>
                  <a:cubicBezTo>
                    <a:pt x="19" y="31"/>
                    <a:pt x="15" y="33"/>
                    <a:pt x="16" y="35"/>
                  </a:cubicBezTo>
                  <a:cubicBezTo>
                    <a:pt x="19" y="41"/>
                    <a:pt x="29" y="23"/>
                    <a:pt x="30" y="21"/>
                  </a:cubicBezTo>
                  <a:cubicBezTo>
                    <a:pt x="32" y="9"/>
                    <a:pt x="26" y="19"/>
                    <a:pt x="24" y="9"/>
                  </a:cubicBezTo>
                  <a:cubicBezTo>
                    <a:pt x="25" y="1"/>
                    <a:pt x="27" y="4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70" name="Freeform 74"/>
            <p:cNvSpPr>
              <a:spLocks/>
            </p:cNvSpPr>
            <p:nvPr/>
          </p:nvSpPr>
          <p:spPr bwMode="invGray">
            <a:xfrm>
              <a:off x="4111" y="3353"/>
              <a:ext cx="34" cy="24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0" y="7"/>
                </a:cxn>
                <a:cxn ang="0">
                  <a:pos x="27" y="31"/>
                </a:cxn>
                <a:cxn ang="0">
                  <a:pos x="45" y="24"/>
                </a:cxn>
                <a:cxn ang="0">
                  <a:pos x="22" y="10"/>
                </a:cxn>
                <a:cxn ang="0">
                  <a:pos x="21" y="0"/>
                </a:cxn>
              </a:cxnLst>
              <a:rect l="0" t="0" r="r" b="b"/>
              <a:pathLst>
                <a:path w="45" h="32">
                  <a:moveTo>
                    <a:pt x="21" y="0"/>
                  </a:moveTo>
                  <a:cubicBezTo>
                    <a:pt x="10" y="1"/>
                    <a:pt x="8" y="1"/>
                    <a:pt x="0" y="7"/>
                  </a:cubicBezTo>
                  <a:cubicBezTo>
                    <a:pt x="3" y="20"/>
                    <a:pt x="15" y="29"/>
                    <a:pt x="27" y="31"/>
                  </a:cubicBezTo>
                  <a:cubicBezTo>
                    <a:pt x="36" y="30"/>
                    <a:pt x="41" y="32"/>
                    <a:pt x="45" y="24"/>
                  </a:cubicBezTo>
                  <a:cubicBezTo>
                    <a:pt x="32" y="16"/>
                    <a:pt x="30" y="23"/>
                    <a:pt x="22" y="10"/>
                  </a:cubicBezTo>
                  <a:cubicBezTo>
                    <a:pt x="21" y="2"/>
                    <a:pt x="21" y="5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71" name="Freeform 75"/>
            <p:cNvSpPr>
              <a:spLocks/>
            </p:cNvSpPr>
            <p:nvPr/>
          </p:nvSpPr>
          <p:spPr bwMode="invGray">
            <a:xfrm>
              <a:off x="4062" y="3021"/>
              <a:ext cx="27" cy="55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21" y="15"/>
                </a:cxn>
                <a:cxn ang="0">
                  <a:pos x="9" y="36"/>
                </a:cxn>
                <a:cxn ang="0">
                  <a:pos x="0" y="59"/>
                </a:cxn>
                <a:cxn ang="0">
                  <a:pos x="8" y="74"/>
                </a:cxn>
                <a:cxn ang="0">
                  <a:pos x="20" y="59"/>
                </a:cxn>
                <a:cxn ang="0">
                  <a:pos x="35" y="32"/>
                </a:cxn>
                <a:cxn ang="0">
                  <a:pos x="30" y="0"/>
                </a:cxn>
              </a:cxnLst>
              <a:rect l="0" t="0" r="r" b="b"/>
              <a:pathLst>
                <a:path w="35" h="74">
                  <a:moveTo>
                    <a:pt x="30" y="0"/>
                  </a:moveTo>
                  <a:cubicBezTo>
                    <a:pt x="33" y="8"/>
                    <a:pt x="29" y="14"/>
                    <a:pt x="21" y="15"/>
                  </a:cubicBezTo>
                  <a:cubicBezTo>
                    <a:pt x="19" y="27"/>
                    <a:pt x="24" y="33"/>
                    <a:pt x="9" y="36"/>
                  </a:cubicBezTo>
                  <a:cubicBezTo>
                    <a:pt x="13" y="50"/>
                    <a:pt x="12" y="52"/>
                    <a:pt x="0" y="59"/>
                  </a:cubicBezTo>
                  <a:cubicBezTo>
                    <a:pt x="3" y="64"/>
                    <a:pt x="5" y="69"/>
                    <a:pt x="8" y="74"/>
                  </a:cubicBezTo>
                  <a:cubicBezTo>
                    <a:pt x="15" y="71"/>
                    <a:pt x="16" y="65"/>
                    <a:pt x="20" y="59"/>
                  </a:cubicBezTo>
                  <a:cubicBezTo>
                    <a:pt x="22" y="47"/>
                    <a:pt x="28" y="41"/>
                    <a:pt x="35" y="32"/>
                  </a:cubicBezTo>
                  <a:cubicBezTo>
                    <a:pt x="34" y="26"/>
                    <a:pt x="30" y="8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72" name="Freeform 76"/>
            <p:cNvSpPr>
              <a:spLocks/>
            </p:cNvSpPr>
            <p:nvPr/>
          </p:nvSpPr>
          <p:spPr bwMode="invGray">
            <a:xfrm>
              <a:off x="4113" y="3012"/>
              <a:ext cx="19" cy="55"/>
            </a:xfrm>
            <a:custGeom>
              <a:avLst/>
              <a:gdLst/>
              <a:ahLst/>
              <a:cxnLst>
                <a:cxn ang="0">
                  <a:pos x="13" y="7"/>
                </a:cxn>
                <a:cxn ang="0">
                  <a:pos x="4" y="8"/>
                </a:cxn>
                <a:cxn ang="0">
                  <a:pos x="0" y="22"/>
                </a:cxn>
                <a:cxn ang="0">
                  <a:pos x="15" y="41"/>
                </a:cxn>
                <a:cxn ang="0">
                  <a:pos x="25" y="56"/>
                </a:cxn>
                <a:cxn ang="0">
                  <a:pos x="16" y="20"/>
                </a:cxn>
                <a:cxn ang="0">
                  <a:pos x="13" y="7"/>
                </a:cxn>
              </a:cxnLst>
              <a:rect l="0" t="0" r="r" b="b"/>
              <a:pathLst>
                <a:path w="25" h="73">
                  <a:moveTo>
                    <a:pt x="13" y="7"/>
                  </a:moveTo>
                  <a:cubicBezTo>
                    <a:pt x="9" y="0"/>
                    <a:pt x="7" y="2"/>
                    <a:pt x="4" y="8"/>
                  </a:cubicBezTo>
                  <a:cubicBezTo>
                    <a:pt x="3" y="13"/>
                    <a:pt x="1" y="17"/>
                    <a:pt x="0" y="22"/>
                  </a:cubicBezTo>
                  <a:cubicBezTo>
                    <a:pt x="1" y="35"/>
                    <a:pt x="6" y="33"/>
                    <a:pt x="15" y="41"/>
                  </a:cubicBezTo>
                  <a:cubicBezTo>
                    <a:pt x="16" y="52"/>
                    <a:pt x="15" y="73"/>
                    <a:pt x="25" y="56"/>
                  </a:cubicBezTo>
                  <a:cubicBezTo>
                    <a:pt x="24" y="33"/>
                    <a:pt x="23" y="36"/>
                    <a:pt x="16" y="20"/>
                  </a:cubicBezTo>
                  <a:cubicBezTo>
                    <a:pt x="15" y="11"/>
                    <a:pt x="16" y="15"/>
                    <a:pt x="13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73" name="Freeform 77"/>
            <p:cNvSpPr>
              <a:spLocks/>
            </p:cNvSpPr>
            <p:nvPr/>
          </p:nvSpPr>
          <p:spPr bwMode="invGray">
            <a:xfrm>
              <a:off x="4135" y="2995"/>
              <a:ext cx="10" cy="25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1" y="10"/>
                </a:cxn>
                <a:cxn ang="0">
                  <a:pos x="11" y="25"/>
                </a:cxn>
                <a:cxn ang="0">
                  <a:pos x="11" y="0"/>
                </a:cxn>
              </a:cxnLst>
              <a:rect l="0" t="0" r="r" b="b"/>
              <a:pathLst>
                <a:path w="14" h="33">
                  <a:moveTo>
                    <a:pt x="11" y="0"/>
                  </a:moveTo>
                  <a:cubicBezTo>
                    <a:pt x="7" y="3"/>
                    <a:pt x="5" y="7"/>
                    <a:pt x="1" y="10"/>
                  </a:cubicBezTo>
                  <a:cubicBezTo>
                    <a:pt x="2" y="18"/>
                    <a:pt x="0" y="33"/>
                    <a:pt x="11" y="25"/>
                  </a:cubicBezTo>
                  <a:cubicBezTo>
                    <a:pt x="14" y="15"/>
                    <a:pt x="5" y="4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74" name="Freeform 78"/>
            <p:cNvSpPr>
              <a:spLocks/>
            </p:cNvSpPr>
            <p:nvPr/>
          </p:nvSpPr>
          <p:spPr bwMode="invGray">
            <a:xfrm>
              <a:off x="4145" y="3007"/>
              <a:ext cx="21" cy="4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1" y="14"/>
                </a:cxn>
                <a:cxn ang="0">
                  <a:pos x="20" y="21"/>
                </a:cxn>
                <a:cxn ang="0">
                  <a:pos x="8" y="39"/>
                </a:cxn>
                <a:cxn ang="0">
                  <a:pos x="0" y="56"/>
                </a:cxn>
                <a:cxn ang="0">
                  <a:pos x="11" y="57"/>
                </a:cxn>
                <a:cxn ang="0">
                  <a:pos x="26" y="26"/>
                </a:cxn>
                <a:cxn ang="0">
                  <a:pos x="5" y="0"/>
                </a:cxn>
              </a:cxnLst>
              <a:rect l="0" t="0" r="r" b="b"/>
              <a:pathLst>
                <a:path w="28" h="64">
                  <a:moveTo>
                    <a:pt x="5" y="0"/>
                  </a:moveTo>
                  <a:cubicBezTo>
                    <a:pt x="6" y="5"/>
                    <a:pt x="7" y="10"/>
                    <a:pt x="11" y="14"/>
                  </a:cubicBezTo>
                  <a:cubicBezTo>
                    <a:pt x="14" y="17"/>
                    <a:pt x="20" y="21"/>
                    <a:pt x="20" y="21"/>
                  </a:cubicBezTo>
                  <a:cubicBezTo>
                    <a:pt x="9" y="27"/>
                    <a:pt x="0" y="23"/>
                    <a:pt x="8" y="39"/>
                  </a:cubicBezTo>
                  <a:cubicBezTo>
                    <a:pt x="6" y="47"/>
                    <a:pt x="4" y="50"/>
                    <a:pt x="0" y="56"/>
                  </a:cubicBezTo>
                  <a:cubicBezTo>
                    <a:pt x="4" y="62"/>
                    <a:pt x="7" y="64"/>
                    <a:pt x="11" y="57"/>
                  </a:cubicBezTo>
                  <a:cubicBezTo>
                    <a:pt x="13" y="43"/>
                    <a:pt x="10" y="29"/>
                    <a:pt x="26" y="26"/>
                  </a:cubicBezTo>
                  <a:cubicBezTo>
                    <a:pt x="28" y="15"/>
                    <a:pt x="14" y="4"/>
                    <a:pt x="5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75" name="Freeform 79"/>
            <p:cNvSpPr>
              <a:spLocks/>
            </p:cNvSpPr>
            <p:nvPr/>
          </p:nvSpPr>
          <p:spPr bwMode="invGray">
            <a:xfrm>
              <a:off x="3876" y="3076"/>
              <a:ext cx="12" cy="27"/>
            </a:xfrm>
            <a:custGeom>
              <a:avLst/>
              <a:gdLst/>
              <a:ahLst/>
              <a:cxnLst>
                <a:cxn ang="0">
                  <a:pos x="14" y="3"/>
                </a:cxn>
                <a:cxn ang="0">
                  <a:pos x="0" y="7"/>
                </a:cxn>
                <a:cxn ang="0">
                  <a:pos x="8" y="22"/>
                </a:cxn>
                <a:cxn ang="0">
                  <a:pos x="14" y="3"/>
                </a:cxn>
              </a:cxnLst>
              <a:rect l="0" t="0" r="r" b="b"/>
              <a:pathLst>
                <a:path w="16" h="36">
                  <a:moveTo>
                    <a:pt x="14" y="3"/>
                  </a:moveTo>
                  <a:cubicBezTo>
                    <a:pt x="7" y="0"/>
                    <a:pt x="4" y="1"/>
                    <a:pt x="0" y="7"/>
                  </a:cubicBezTo>
                  <a:cubicBezTo>
                    <a:pt x="3" y="14"/>
                    <a:pt x="2" y="17"/>
                    <a:pt x="8" y="22"/>
                  </a:cubicBezTo>
                  <a:cubicBezTo>
                    <a:pt x="16" y="36"/>
                    <a:pt x="11" y="7"/>
                    <a:pt x="14" y="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76" name="Freeform 80"/>
            <p:cNvSpPr>
              <a:spLocks/>
            </p:cNvSpPr>
            <p:nvPr/>
          </p:nvSpPr>
          <p:spPr bwMode="invGray">
            <a:xfrm>
              <a:off x="3866" y="3053"/>
              <a:ext cx="10" cy="1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" y="11"/>
                </a:cxn>
                <a:cxn ang="0">
                  <a:pos x="9" y="20"/>
                </a:cxn>
                <a:cxn ang="0">
                  <a:pos x="10" y="5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77" name="Freeform 81"/>
            <p:cNvSpPr>
              <a:spLocks/>
            </p:cNvSpPr>
            <p:nvPr/>
          </p:nvSpPr>
          <p:spPr bwMode="invGray">
            <a:xfrm>
              <a:off x="3862" y="3035"/>
              <a:ext cx="12" cy="14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0" y="10"/>
                </a:cxn>
                <a:cxn ang="0">
                  <a:pos x="12" y="19"/>
                </a:cxn>
                <a:cxn ang="0">
                  <a:pos x="10" y="5"/>
                </a:cxn>
              </a:cxnLst>
              <a:rect l="0" t="0" r="r" b="b"/>
              <a:pathLst>
                <a:path w="16" h="19">
                  <a:moveTo>
                    <a:pt x="10" y="5"/>
                  </a:moveTo>
                  <a:cubicBezTo>
                    <a:pt x="4" y="0"/>
                    <a:pt x="1" y="3"/>
                    <a:pt x="0" y="10"/>
                  </a:cubicBezTo>
                  <a:cubicBezTo>
                    <a:pt x="4" y="15"/>
                    <a:pt x="7" y="16"/>
                    <a:pt x="12" y="19"/>
                  </a:cubicBezTo>
                  <a:cubicBezTo>
                    <a:pt x="16" y="12"/>
                    <a:pt x="14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78" name="Freeform 82"/>
            <p:cNvSpPr>
              <a:spLocks/>
            </p:cNvSpPr>
            <p:nvPr/>
          </p:nvSpPr>
          <p:spPr bwMode="invGray">
            <a:xfrm>
              <a:off x="3850" y="2995"/>
              <a:ext cx="11" cy="19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13"/>
                </a:cxn>
                <a:cxn ang="0">
                  <a:pos x="12" y="24"/>
                </a:cxn>
                <a:cxn ang="0">
                  <a:pos x="6" y="0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79" name="Freeform 83"/>
            <p:cNvSpPr>
              <a:spLocks/>
            </p:cNvSpPr>
            <p:nvPr/>
          </p:nvSpPr>
          <p:spPr bwMode="invGray">
            <a:xfrm>
              <a:off x="3852" y="3020"/>
              <a:ext cx="16" cy="13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19" y="18"/>
                </a:cxn>
                <a:cxn ang="0">
                  <a:pos x="14" y="6"/>
                </a:cxn>
                <a:cxn ang="0">
                  <a:pos x="13" y="0"/>
                </a:cxn>
              </a:cxnLst>
              <a:rect l="0" t="0" r="r" b="b"/>
              <a:pathLst>
                <a:path w="22" h="18">
                  <a:moveTo>
                    <a:pt x="13" y="0"/>
                  </a:moveTo>
                  <a:cubicBezTo>
                    <a:pt x="0" y="8"/>
                    <a:pt x="9" y="12"/>
                    <a:pt x="19" y="18"/>
                  </a:cubicBezTo>
                  <a:cubicBezTo>
                    <a:pt x="20" y="11"/>
                    <a:pt x="22" y="8"/>
                    <a:pt x="14" y="6"/>
                  </a:cubicBezTo>
                  <a:cubicBezTo>
                    <a:pt x="9" y="3"/>
                    <a:pt x="9" y="5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80" name="Freeform 84"/>
            <p:cNvSpPr>
              <a:spLocks/>
            </p:cNvSpPr>
            <p:nvPr/>
          </p:nvSpPr>
          <p:spPr bwMode="invGray">
            <a:xfrm>
              <a:off x="4688" y="3643"/>
              <a:ext cx="45" cy="60"/>
            </a:xfrm>
            <a:custGeom>
              <a:avLst/>
              <a:gdLst/>
              <a:ahLst/>
              <a:cxnLst>
                <a:cxn ang="0">
                  <a:pos x="10" y="7"/>
                </a:cxn>
                <a:cxn ang="0">
                  <a:pos x="3" y="18"/>
                </a:cxn>
                <a:cxn ang="0">
                  <a:pos x="15" y="39"/>
                </a:cxn>
                <a:cxn ang="0">
                  <a:pos x="27" y="54"/>
                </a:cxn>
                <a:cxn ang="0">
                  <a:pos x="40" y="63"/>
                </a:cxn>
                <a:cxn ang="0">
                  <a:pos x="51" y="81"/>
                </a:cxn>
                <a:cxn ang="0">
                  <a:pos x="52" y="57"/>
                </a:cxn>
                <a:cxn ang="0">
                  <a:pos x="43" y="37"/>
                </a:cxn>
                <a:cxn ang="0">
                  <a:pos x="25" y="18"/>
                </a:cxn>
                <a:cxn ang="0">
                  <a:pos x="10" y="7"/>
                </a:cxn>
              </a:cxnLst>
              <a:rect l="0" t="0" r="r" b="b"/>
              <a:pathLst>
                <a:path w="60" h="81">
                  <a:moveTo>
                    <a:pt x="10" y="7"/>
                  </a:moveTo>
                  <a:cubicBezTo>
                    <a:pt x="0" y="0"/>
                    <a:pt x="0" y="9"/>
                    <a:pt x="3" y="18"/>
                  </a:cubicBezTo>
                  <a:cubicBezTo>
                    <a:pt x="5" y="25"/>
                    <a:pt x="12" y="32"/>
                    <a:pt x="15" y="39"/>
                  </a:cubicBezTo>
                  <a:cubicBezTo>
                    <a:pt x="16" y="51"/>
                    <a:pt x="17" y="51"/>
                    <a:pt x="27" y="54"/>
                  </a:cubicBezTo>
                  <a:cubicBezTo>
                    <a:pt x="31" y="57"/>
                    <a:pt x="36" y="60"/>
                    <a:pt x="40" y="63"/>
                  </a:cubicBezTo>
                  <a:cubicBezTo>
                    <a:pt x="43" y="70"/>
                    <a:pt x="45" y="77"/>
                    <a:pt x="51" y="81"/>
                  </a:cubicBezTo>
                  <a:cubicBezTo>
                    <a:pt x="60" y="75"/>
                    <a:pt x="56" y="66"/>
                    <a:pt x="52" y="57"/>
                  </a:cubicBezTo>
                  <a:cubicBezTo>
                    <a:pt x="51" y="49"/>
                    <a:pt x="50" y="41"/>
                    <a:pt x="43" y="37"/>
                  </a:cubicBezTo>
                  <a:cubicBezTo>
                    <a:pt x="37" y="30"/>
                    <a:pt x="33" y="23"/>
                    <a:pt x="25" y="18"/>
                  </a:cubicBezTo>
                  <a:cubicBezTo>
                    <a:pt x="20" y="12"/>
                    <a:pt x="17" y="9"/>
                    <a:pt x="10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81" name="Freeform 85"/>
            <p:cNvSpPr>
              <a:spLocks/>
            </p:cNvSpPr>
            <p:nvPr/>
          </p:nvSpPr>
          <p:spPr bwMode="invGray">
            <a:xfrm>
              <a:off x="4919" y="3594"/>
              <a:ext cx="53" cy="46"/>
            </a:xfrm>
            <a:custGeom>
              <a:avLst/>
              <a:gdLst/>
              <a:ahLst/>
              <a:cxnLst>
                <a:cxn ang="0">
                  <a:pos x="28" y="23"/>
                </a:cxn>
                <a:cxn ang="0">
                  <a:pos x="13" y="32"/>
                </a:cxn>
                <a:cxn ang="0">
                  <a:pos x="1" y="44"/>
                </a:cxn>
                <a:cxn ang="0">
                  <a:pos x="13" y="59"/>
                </a:cxn>
                <a:cxn ang="0">
                  <a:pos x="28" y="44"/>
                </a:cxn>
                <a:cxn ang="0">
                  <a:pos x="40" y="23"/>
                </a:cxn>
                <a:cxn ang="0">
                  <a:pos x="55" y="0"/>
                </a:cxn>
                <a:cxn ang="0">
                  <a:pos x="71" y="11"/>
                </a:cxn>
                <a:cxn ang="0">
                  <a:pos x="35" y="23"/>
                </a:cxn>
                <a:cxn ang="0">
                  <a:pos x="28" y="23"/>
                </a:cxn>
              </a:cxnLst>
              <a:rect l="0" t="0" r="r" b="b"/>
              <a:pathLst>
                <a:path w="71" h="61">
                  <a:moveTo>
                    <a:pt x="28" y="23"/>
                  </a:moveTo>
                  <a:cubicBezTo>
                    <a:pt x="25" y="33"/>
                    <a:pt x="25" y="33"/>
                    <a:pt x="13" y="32"/>
                  </a:cubicBezTo>
                  <a:cubicBezTo>
                    <a:pt x="2" y="33"/>
                    <a:pt x="3" y="34"/>
                    <a:pt x="1" y="44"/>
                  </a:cubicBezTo>
                  <a:cubicBezTo>
                    <a:pt x="2" y="60"/>
                    <a:pt x="0" y="61"/>
                    <a:pt x="13" y="59"/>
                  </a:cubicBezTo>
                  <a:cubicBezTo>
                    <a:pt x="19" y="54"/>
                    <a:pt x="21" y="48"/>
                    <a:pt x="28" y="44"/>
                  </a:cubicBezTo>
                  <a:cubicBezTo>
                    <a:pt x="30" y="33"/>
                    <a:pt x="28" y="25"/>
                    <a:pt x="40" y="23"/>
                  </a:cubicBezTo>
                  <a:cubicBezTo>
                    <a:pt x="42" y="12"/>
                    <a:pt x="44" y="4"/>
                    <a:pt x="55" y="0"/>
                  </a:cubicBezTo>
                  <a:cubicBezTo>
                    <a:pt x="65" y="2"/>
                    <a:pt x="69" y="1"/>
                    <a:pt x="71" y="11"/>
                  </a:cubicBezTo>
                  <a:cubicBezTo>
                    <a:pt x="63" y="22"/>
                    <a:pt x="48" y="21"/>
                    <a:pt x="35" y="23"/>
                  </a:cubicBezTo>
                  <a:cubicBezTo>
                    <a:pt x="30" y="27"/>
                    <a:pt x="32" y="27"/>
                    <a:pt x="28" y="2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82" name="Freeform 86"/>
            <p:cNvSpPr>
              <a:spLocks/>
            </p:cNvSpPr>
            <p:nvPr/>
          </p:nvSpPr>
          <p:spPr bwMode="invGray">
            <a:xfrm>
              <a:off x="4759" y="3569"/>
              <a:ext cx="17" cy="23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0" y="14"/>
                </a:cxn>
                <a:cxn ang="0">
                  <a:pos x="12" y="30"/>
                </a:cxn>
                <a:cxn ang="0">
                  <a:pos x="9" y="0"/>
                </a:cxn>
              </a:cxnLst>
              <a:rect l="0" t="0" r="r" b="b"/>
              <a:pathLst>
                <a:path w="23" h="30">
                  <a:moveTo>
                    <a:pt x="9" y="0"/>
                  </a:moveTo>
                  <a:cubicBezTo>
                    <a:pt x="8" y="7"/>
                    <a:pt x="3" y="8"/>
                    <a:pt x="0" y="14"/>
                  </a:cubicBezTo>
                  <a:cubicBezTo>
                    <a:pt x="3" y="21"/>
                    <a:pt x="8" y="24"/>
                    <a:pt x="12" y="30"/>
                  </a:cubicBezTo>
                  <a:cubicBezTo>
                    <a:pt x="23" y="15"/>
                    <a:pt x="4" y="9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83" name="Freeform 87"/>
            <p:cNvSpPr>
              <a:spLocks/>
            </p:cNvSpPr>
            <p:nvPr/>
          </p:nvSpPr>
          <p:spPr bwMode="invGray">
            <a:xfrm>
              <a:off x="4751" y="3547"/>
              <a:ext cx="20" cy="17"/>
            </a:xfrm>
            <a:custGeom>
              <a:avLst/>
              <a:gdLst/>
              <a:ahLst/>
              <a:cxnLst>
                <a:cxn ang="0">
                  <a:pos x="19" y="0"/>
                </a:cxn>
                <a:cxn ang="0">
                  <a:pos x="0" y="14"/>
                </a:cxn>
                <a:cxn ang="0">
                  <a:pos x="21" y="20"/>
                </a:cxn>
                <a:cxn ang="0">
                  <a:pos x="19" y="0"/>
                </a:cxn>
              </a:cxnLst>
              <a:rect l="0" t="0" r="r" b="b"/>
              <a:pathLst>
                <a:path w="26" h="23">
                  <a:moveTo>
                    <a:pt x="19" y="0"/>
                  </a:moveTo>
                  <a:cubicBezTo>
                    <a:pt x="17" y="12"/>
                    <a:pt x="10" y="11"/>
                    <a:pt x="0" y="14"/>
                  </a:cubicBezTo>
                  <a:cubicBezTo>
                    <a:pt x="5" y="23"/>
                    <a:pt x="11" y="22"/>
                    <a:pt x="21" y="20"/>
                  </a:cubicBezTo>
                  <a:cubicBezTo>
                    <a:pt x="26" y="12"/>
                    <a:pt x="23" y="7"/>
                    <a:pt x="1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84" name="Freeform 88"/>
            <p:cNvSpPr>
              <a:spLocks/>
            </p:cNvSpPr>
            <p:nvPr/>
          </p:nvSpPr>
          <p:spPr bwMode="invGray">
            <a:xfrm>
              <a:off x="4598" y="3353"/>
              <a:ext cx="24" cy="33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10" y="11"/>
                </a:cxn>
                <a:cxn ang="0">
                  <a:pos x="12" y="32"/>
                </a:cxn>
                <a:cxn ang="0">
                  <a:pos x="24" y="36"/>
                </a:cxn>
                <a:cxn ang="0">
                  <a:pos x="28" y="0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85" name="Freeform 89"/>
            <p:cNvSpPr>
              <a:spLocks/>
            </p:cNvSpPr>
            <p:nvPr/>
          </p:nvSpPr>
          <p:spPr bwMode="invGray">
            <a:xfrm>
              <a:off x="4632" y="3396"/>
              <a:ext cx="26" cy="33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10" y="9"/>
                </a:cxn>
                <a:cxn ang="0">
                  <a:pos x="14" y="32"/>
                </a:cxn>
                <a:cxn ang="0">
                  <a:pos x="26" y="36"/>
                </a:cxn>
                <a:cxn ang="0">
                  <a:pos x="30" y="0"/>
                </a:cxn>
              </a:cxnLst>
              <a:rect l="0" t="0" r="r" b="b"/>
              <a:pathLst>
                <a:path w="34" h="44">
                  <a:moveTo>
                    <a:pt x="30" y="0"/>
                  </a:moveTo>
                  <a:cubicBezTo>
                    <a:pt x="34" y="10"/>
                    <a:pt x="18" y="7"/>
                    <a:pt x="10" y="9"/>
                  </a:cubicBezTo>
                  <a:cubicBezTo>
                    <a:pt x="0" y="16"/>
                    <a:pt x="9" y="24"/>
                    <a:pt x="14" y="32"/>
                  </a:cubicBezTo>
                  <a:cubicBezTo>
                    <a:pt x="16" y="44"/>
                    <a:pt x="17" y="41"/>
                    <a:pt x="26" y="36"/>
                  </a:cubicBezTo>
                  <a:cubicBezTo>
                    <a:pt x="34" y="25"/>
                    <a:pt x="31" y="14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86" name="Freeform 90"/>
            <p:cNvSpPr>
              <a:spLocks/>
            </p:cNvSpPr>
            <p:nvPr/>
          </p:nvSpPr>
          <p:spPr bwMode="invGray">
            <a:xfrm>
              <a:off x="4659" y="3459"/>
              <a:ext cx="28" cy="28"/>
            </a:xfrm>
            <a:custGeom>
              <a:avLst/>
              <a:gdLst/>
              <a:ahLst/>
              <a:cxnLst>
                <a:cxn ang="0">
                  <a:pos x="34" y="2"/>
                </a:cxn>
                <a:cxn ang="0">
                  <a:pos x="10" y="2"/>
                </a:cxn>
                <a:cxn ang="0">
                  <a:pos x="14" y="25"/>
                </a:cxn>
                <a:cxn ang="0">
                  <a:pos x="26" y="29"/>
                </a:cxn>
                <a:cxn ang="0">
                  <a:pos x="34" y="2"/>
                </a:cxn>
              </a:cxnLst>
              <a:rect l="0" t="0" r="r" b="b"/>
              <a:pathLst>
                <a:path w="38" h="37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9" y="17"/>
                    <a:pt x="14" y="25"/>
                  </a:cubicBezTo>
                  <a:cubicBezTo>
                    <a:pt x="16" y="37"/>
                    <a:pt x="17" y="34"/>
                    <a:pt x="26" y="29"/>
                  </a:cubicBezTo>
                  <a:cubicBezTo>
                    <a:pt x="34" y="18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87" name="Freeform 91"/>
            <p:cNvSpPr>
              <a:spLocks/>
            </p:cNvSpPr>
            <p:nvPr/>
          </p:nvSpPr>
          <p:spPr bwMode="invGray">
            <a:xfrm>
              <a:off x="4693" y="3449"/>
              <a:ext cx="28" cy="26"/>
            </a:xfrm>
            <a:custGeom>
              <a:avLst/>
              <a:gdLst/>
              <a:ahLst/>
              <a:cxnLst>
                <a:cxn ang="0">
                  <a:pos x="34" y="2"/>
                </a:cxn>
                <a:cxn ang="0">
                  <a:pos x="10" y="2"/>
                </a:cxn>
                <a:cxn ang="0">
                  <a:pos x="16" y="22"/>
                </a:cxn>
                <a:cxn ang="0">
                  <a:pos x="27" y="22"/>
                </a:cxn>
                <a:cxn ang="0">
                  <a:pos x="34" y="2"/>
                </a:cxn>
              </a:cxnLst>
              <a:rect l="0" t="0" r="r" b="b"/>
              <a:pathLst>
                <a:path w="38" h="34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11" y="14"/>
                    <a:pt x="16" y="22"/>
                  </a:cubicBezTo>
                  <a:cubicBezTo>
                    <a:pt x="18" y="34"/>
                    <a:pt x="18" y="27"/>
                    <a:pt x="27" y="22"/>
                  </a:cubicBezTo>
                  <a:cubicBezTo>
                    <a:pt x="35" y="11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88" name="Freeform 92"/>
            <p:cNvSpPr>
              <a:spLocks/>
            </p:cNvSpPr>
            <p:nvPr/>
          </p:nvSpPr>
          <p:spPr bwMode="invGray">
            <a:xfrm>
              <a:off x="4683" y="3413"/>
              <a:ext cx="26" cy="20"/>
            </a:xfrm>
            <a:custGeom>
              <a:avLst/>
              <a:gdLst/>
              <a:ahLst/>
              <a:cxnLst>
                <a:cxn ang="0">
                  <a:pos x="31" y="1"/>
                </a:cxn>
                <a:cxn ang="0">
                  <a:pos x="10" y="2"/>
                </a:cxn>
                <a:cxn ang="0">
                  <a:pos x="13" y="15"/>
                </a:cxn>
                <a:cxn ang="0">
                  <a:pos x="25" y="19"/>
                </a:cxn>
                <a:cxn ang="0">
                  <a:pos x="31" y="1"/>
                </a:cxn>
              </a:cxnLst>
              <a:rect l="0" t="0" r="r" b="b"/>
              <a:pathLst>
                <a:path w="35" h="27">
                  <a:moveTo>
                    <a:pt x="31" y="1"/>
                  </a:moveTo>
                  <a:cubicBezTo>
                    <a:pt x="35" y="11"/>
                    <a:pt x="18" y="0"/>
                    <a:pt x="10" y="2"/>
                  </a:cubicBezTo>
                  <a:cubicBezTo>
                    <a:pt x="0" y="9"/>
                    <a:pt x="8" y="7"/>
                    <a:pt x="13" y="15"/>
                  </a:cubicBezTo>
                  <a:cubicBezTo>
                    <a:pt x="15" y="27"/>
                    <a:pt x="16" y="24"/>
                    <a:pt x="25" y="19"/>
                  </a:cubicBezTo>
                  <a:cubicBezTo>
                    <a:pt x="33" y="8"/>
                    <a:pt x="32" y="15"/>
                    <a:pt x="31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89" name="Freeform 93"/>
            <p:cNvSpPr>
              <a:spLocks/>
            </p:cNvSpPr>
            <p:nvPr/>
          </p:nvSpPr>
          <p:spPr bwMode="invGray">
            <a:xfrm>
              <a:off x="4657" y="3388"/>
              <a:ext cx="26" cy="35"/>
            </a:xfrm>
            <a:custGeom>
              <a:avLst/>
              <a:gdLst/>
              <a:ahLst/>
              <a:cxnLst>
                <a:cxn ang="0">
                  <a:pos x="28" y="16"/>
                </a:cxn>
                <a:cxn ang="0">
                  <a:pos x="19" y="2"/>
                </a:cxn>
                <a:cxn ang="0">
                  <a:pos x="10" y="25"/>
                </a:cxn>
                <a:cxn ang="0">
                  <a:pos x="19" y="35"/>
                </a:cxn>
                <a:cxn ang="0">
                  <a:pos x="27" y="29"/>
                </a:cxn>
                <a:cxn ang="0">
                  <a:pos x="28" y="16"/>
                </a:cxn>
              </a:cxnLst>
              <a:rect l="0" t="0" r="r" b="b"/>
              <a:pathLst>
                <a:path w="35" h="47">
                  <a:moveTo>
                    <a:pt x="28" y="16"/>
                  </a:moveTo>
                  <a:cubicBezTo>
                    <a:pt x="27" y="13"/>
                    <a:pt x="22" y="0"/>
                    <a:pt x="19" y="2"/>
                  </a:cubicBezTo>
                  <a:cubicBezTo>
                    <a:pt x="16" y="4"/>
                    <a:pt x="10" y="20"/>
                    <a:pt x="10" y="25"/>
                  </a:cubicBezTo>
                  <a:cubicBezTo>
                    <a:pt x="0" y="32"/>
                    <a:pt x="14" y="27"/>
                    <a:pt x="19" y="35"/>
                  </a:cubicBezTo>
                  <a:cubicBezTo>
                    <a:pt x="21" y="47"/>
                    <a:pt x="18" y="34"/>
                    <a:pt x="27" y="29"/>
                  </a:cubicBezTo>
                  <a:cubicBezTo>
                    <a:pt x="35" y="18"/>
                    <a:pt x="29" y="30"/>
                    <a:pt x="28" y="1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90" name="Freeform 94"/>
            <p:cNvSpPr>
              <a:spLocks/>
            </p:cNvSpPr>
            <p:nvPr/>
          </p:nvSpPr>
          <p:spPr bwMode="invGray">
            <a:xfrm>
              <a:off x="4625" y="3372"/>
              <a:ext cx="24" cy="26"/>
            </a:xfrm>
            <a:custGeom>
              <a:avLst/>
              <a:gdLst/>
              <a:ahLst/>
              <a:cxnLst>
                <a:cxn ang="0">
                  <a:pos x="22" y="10"/>
                </a:cxn>
                <a:cxn ang="0">
                  <a:pos x="10" y="2"/>
                </a:cxn>
                <a:cxn ang="0">
                  <a:pos x="12" y="23"/>
                </a:cxn>
                <a:cxn ang="0">
                  <a:pos x="24" y="27"/>
                </a:cxn>
                <a:cxn ang="0">
                  <a:pos x="22" y="10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91" name="Freeform 95"/>
            <p:cNvSpPr>
              <a:spLocks/>
            </p:cNvSpPr>
            <p:nvPr/>
          </p:nvSpPr>
          <p:spPr bwMode="invGray">
            <a:xfrm>
              <a:off x="4665" y="3425"/>
              <a:ext cx="24" cy="26"/>
            </a:xfrm>
            <a:custGeom>
              <a:avLst/>
              <a:gdLst/>
              <a:ahLst/>
              <a:cxnLst>
                <a:cxn ang="0">
                  <a:pos x="22" y="10"/>
                </a:cxn>
                <a:cxn ang="0">
                  <a:pos x="10" y="2"/>
                </a:cxn>
                <a:cxn ang="0">
                  <a:pos x="12" y="23"/>
                </a:cxn>
                <a:cxn ang="0">
                  <a:pos x="24" y="27"/>
                </a:cxn>
                <a:cxn ang="0">
                  <a:pos x="22" y="10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92" name="Freeform 96"/>
            <p:cNvSpPr>
              <a:spLocks/>
            </p:cNvSpPr>
            <p:nvPr/>
          </p:nvSpPr>
          <p:spPr bwMode="invGray">
            <a:xfrm>
              <a:off x="3055" y="2051"/>
              <a:ext cx="141" cy="108"/>
            </a:xfrm>
            <a:custGeom>
              <a:avLst/>
              <a:gdLst/>
              <a:ahLst/>
              <a:cxnLst>
                <a:cxn ang="0">
                  <a:pos x="171" y="4"/>
                </a:cxn>
                <a:cxn ang="0">
                  <a:pos x="185" y="4"/>
                </a:cxn>
                <a:cxn ang="0">
                  <a:pos x="189" y="16"/>
                </a:cxn>
                <a:cxn ang="0">
                  <a:pos x="187" y="24"/>
                </a:cxn>
                <a:cxn ang="0">
                  <a:pos x="131" y="44"/>
                </a:cxn>
                <a:cxn ang="0">
                  <a:pos x="109" y="58"/>
                </a:cxn>
                <a:cxn ang="0">
                  <a:pos x="97" y="62"/>
                </a:cxn>
                <a:cxn ang="0">
                  <a:pos x="71" y="82"/>
                </a:cxn>
                <a:cxn ang="0">
                  <a:pos x="75" y="92"/>
                </a:cxn>
                <a:cxn ang="0">
                  <a:pos x="83" y="116"/>
                </a:cxn>
                <a:cxn ang="0">
                  <a:pos x="107" y="126"/>
                </a:cxn>
                <a:cxn ang="0">
                  <a:pos x="93" y="140"/>
                </a:cxn>
                <a:cxn ang="0">
                  <a:pos x="83" y="130"/>
                </a:cxn>
                <a:cxn ang="0">
                  <a:pos x="71" y="134"/>
                </a:cxn>
                <a:cxn ang="0">
                  <a:pos x="21" y="122"/>
                </a:cxn>
                <a:cxn ang="0">
                  <a:pos x="19" y="106"/>
                </a:cxn>
                <a:cxn ang="0">
                  <a:pos x="47" y="90"/>
                </a:cxn>
                <a:cxn ang="0">
                  <a:pos x="51" y="76"/>
                </a:cxn>
                <a:cxn ang="0">
                  <a:pos x="47" y="64"/>
                </a:cxn>
                <a:cxn ang="0">
                  <a:pos x="73" y="46"/>
                </a:cxn>
                <a:cxn ang="0">
                  <a:pos x="97" y="36"/>
                </a:cxn>
                <a:cxn ang="0">
                  <a:pos x="113" y="24"/>
                </a:cxn>
                <a:cxn ang="0">
                  <a:pos x="171" y="4"/>
                </a:cxn>
              </a:cxnLst>
              <a:rect l="0" t="0" r="r" b="b"/>
              <a:pathLst>
                <a:path w="189" h="144">
                  <a:moveTo>
                    <a:pt x="171" y="4"/>
                  </a:moveTo>
                  <a:cubicBezTo>
                    <a:pt x="174" y="3"/>
                    <a:pt x="182" y="0"/>
                    <a:pt x="185" y="4"/>
                  </a:cubicBezTo>
                  <a:cubicBezTo>
                    <a:pt x="187" y="7"/>
                    <a:pt x="189" y="16"/>
                    <a:pt x="189" y="16"/>
                  </a:cubicBezTo>
                  <a:cubicBezTo>
                    <a:pt x="188" y="19"/>
                    <a:pt x="189" y="22"/>
                    <a:pt x="187" y="24"/>
                  </a:cubicBezTo>
                  <a:cubicBezTo>
                    <a:pt x="175" y="34"/>
                    <a:pt x="146" y="34"/>
                    <a:pt x="131" y="44"/>
                  </a:cubicBezTo>
                  <a:cubicBezTo>
                    <a:pt x="125" y="53"/>
                    <a:pt x="120" y="54"/>
                    <a:pt x="109" y="58"/>
                  </a:cubicBezTo>
                  <a:cubicBezTo>
                    <a:pt x="105" y="59"/>
                    <a:pt x="97" y="62"/>
                    <a:pt x="97" y="62"/>
                  </a:cubicBezTo>
                  <a:cubicBezTo>
                    <a:pt x="88" y="76"/>
                    <a:pt x="83" y="74"/>
                    <a:pt x="71" y="82"/>
                  </a:cubicBezTo>
                  <a:cubicBezTo>
                    <a:pt x="66" y="98"/>
                    <a:pt x="70" y="78"/>
                    <a:pt x="75" y="92"/>
                  </a:cubicBezTo>
                  <a:cubicBezTo>
                    <a:pt x="81" y="108"/>
                    <a:pt x="71" y="108"/>
                    <a:pt x="83" y="116"/>
                  </a:cubicBezTo>
                  <a:cubicBezTo>
                    <a:pt x="90" y="121"/>
                    <a:pt x="107" y="126"/>
                    <a:pt x="107" y="126"/>
                  </a:cubicBezTo>
                  <a:cubicBezTo>
                    <a:pt x="105" y="139"/>
                    <a:pt x="106" y="144"/>
                    <a:pt x="93" y="140"/>
                  </a:cubicBezTo>
                  <a:cubicBezTo>
                    <a:pt x="91" y="137"/>
                    <a:pt x="87" y="130"/>
                    <a:pt x="83" y="130"/>
                  </a:cubicBezTo>
                  <a:cubicBezTo>
                    <a:pt x="79" y="130"/>
                    <a:pt x="71" y="134"/>
                    <a:pt x="71" y="134"/>
                  </a:cubicBezTo>
                  <a:cubicBezTo>
                    <a:pt x="52" y="129"/>
                    <a:pt x="42" y="124"/>
                    <a:pt x="21" y="122"/>
                  </a:cubicBezTo>
                  <a:cubicBezTo>
                    <a:pt x="14" y="115"/>
                    <a:pt x="0" y="102"/>
                    <a:pt x="19" y="106"/>
                  </a:cubicBezTo>
                  <a:cubicBezTo>
                    <a:pt x="29" y="91"/>
                    <a:pt x="26" y="93"/>
                    <a:pt x="47" y="90"/>
                  </a:cubicBezTo>
                  <a:cubicBezTo>
                    <a:pt x="55" y="84"/>
                    <a:pt x="54" y="88"/>
                    <a:pt x="51" y="76"/>
                  </a:cubicBezTo>
                  <a:cubicBezTo>
                    <a:pt x="50" y="72"/>
                    <a:pt x="47" y="64"/>
                    <a:pt x="47" y="64"/>
                  </a:cubicBezTo>
                  <a:cubicBezTo>
                    <a:pt x="50" y="41"/>
                    <a:pt x="50" y="43"/>
                    <a:pt x="73" y="46"/>
                  </a:cubicBezTo>
                  <a:cubicBezTo>
                    <a:pt x="82" y="45"/>
                    <a:pt x="97" y="36"/>
                    <a:pt x="97" y="36"/>
                  </a:cubicBezTo>
                  <a:cubicBezTo>
                    <a:pt x="102" y="29"/>
                    <a:pt x="105" y="27"/>
                    <a:pt x="113" y="24"/>
                  </a:cubicBezTo>
                  <a:cubicBezTo>
                    <a:pt x="134" y="27"/>
                    <a:pt x="161" y="25"/>
                    <a:pt x="171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93" name="Freeform 97"/>
            <p:cNvSpPr>
              <a:spLocks/>
            </p:cNvSpPr>
            <p:nvPr/>
          </p:nvSpPr>
          <p:spPr bwMode="invGray">
            <a:xfrm>
              <a:off x="3139" y="2155"/>
              <a:ext cx="40" cy="12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12" y="2"/>
                </a:cxn>
                <a:cxn ang="0">
                  <a:pos x="32" y="16"/>
                </a:cxn>
                <a:cxn ang="0">
                  <a:pos x="44" y="14"/>
                </a:cxn>
                <a:cxn ang="0">
                  <a:pos x="24" y="0"/>
                </a:cxn>
              </a:cxnLst>
              <a:rect l="0" t="0" r="r" b="b"/>
              <a:pathLst>
                <a:path w="53" h="17">
                  <a:moveTo>
                    <a:pt x="24" y="0"/>
                  </a:moveTo>
                  <a:cubicBezTo>
                    <a:pt x="20" y="1"/>
                    <a:pt x="16" y="0"/>
                    <a:pt x="12" y="2"/>
                  </a:cubicBezTo>
                  <a:cubicBezTo>
                    <a:pt x="0" y="9"/>
                    <a:pt x="30" y="15"/>
                    <a:pt x="32" y="16"/>
                  </a:cubicBezTo>
                  <a:cubicBezTo>
                    <a:pt x="36" y="15"/>
                    <a:pt x="41" y="17"/>
                    <a:pt x="44" y="14"/>
                  </a:cubicBezTo>
                  <a:cubicBezTo>
                    <a:pt x="53" y="3"/>
                    <a:pt x="30" y="0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94" name="Freeform 98"/>
            <p:cNvSpPr>
              <a:spLocks/>
            </p:cNvSpPr>
            <p:nvPr/>
          </p:nvSpPr>
          <p:spPr bwMode="invGray">
            <a:xfrm>
              <a:off x="3344" y="1999"/>
              <a:ext cx="42" cy="28"/>
            </a:xfrm>
            <a:custGeom>
              <a:avLst/>
              <a:gdLst/>
              <a:ahLst/>
              <a:cxnLst>
                <a:cxn ang="0">
                  <a:pos x="57" y="4"/>
                </a:cxn>
                <a:cxn ang="0">
                  <a:pos x="25" y="24"/>
                </a:cxn>
                <a:cxn ang="0">
                  <a:pos x="11" y="34"/>
                </a:cxn>
                <a:cxn ang="0">
                  <a:pos x="9" y="4"/>
                </a:cxn>
                <a:cxn ang="0">
                  <a:pos x="21" y="0"/>
                </a:cxn>
                <a:cxn ang="0">
                  <a:pos x="57" y="4"/>
                </a:cxn>
              </a:cxnLst>
              <a:rect l="0" t="0" r="r" b="b"/>
              <a:pathLst>
                <a:path w="57" h="37">
                  <a:moveTo>
                    <a:pt x="57" y="4"/>
                  </a:moveTo>
                  <a:cubicBezTo>
                    <a:pt x="53" y="16"/>
                    <a:pt x="35" y="17"/>
                    <a:pt x="25" y="24"/>
                  </a:cubicBezTo>
                  <a:cubicBezTo>
                    <a:pt x="22" y="34"/>
                    <a:pt x="22" y="37"/>
                    <a:pt x="11" y="34"/>
                  </a:cubicBezTo>
                  <a:cubicBezTo>
                    <a:pt x="6" y="27"/>
                    <a:pt x="0" y="10"/>
                    <a:pt x="9" y="4"/>
                  </a:cubicBezTo>
                  <a:cubicBezTo>
                    <a:pt x="12" y="2"/>
                    <a:pt x="21" y="0"/>
                    <a:pt x="21" y="0"/>
                  </a:cubicBezTo>
                  <a:cubicBezTo>
                    <a:pt x="33" y="2"/>
                    <a:pt x="45" y="4"/>
                    <a:pt x="57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95" name="Freeform 99"/>
            <p:cNvSpPr>
              <a:spLocks/>
            </p:cNvSpPr>
            <p:nvPr/>
          </p:nvSpPr>
          <p:spPr bwMode="invGray">
            <a:xfrm>
              <a:off x="3374" y="2012"/>
              <a:ext cx="50" cy="20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11" y="6"/>
                </a:cxn>
                <a:cxn ang="0">
                  <a:pos x="57" y="26"/>
                </a:cxn>
                <a:cxn ang="0">
                  <a:pos x="63" y="24"/>
                </a:cxn>
                <a:cxn ang="0">
                  <a:pos x="29" y="0"/>
                </a:cxn>
              </a:cxnLst>
              <a:rect l="0" t="0" r="r" b="b"/>
              <a:pathLst>
                <a:path w="68" h="26">
                  <a:moveTo>
                    <a:pt x="29" y="0"/>
                  </a:moveTo>
                  <a:cubicBezTo>
                    <a:pt x="23" y="2"/>
                    <a:pt x="11" y="6"/>
                    <a:pt x="11" y="6"/>
                  </a:cubicBezTo>
                  <a:cubicBezTo>
                    <a:pt x="0" y="23"/>
                    <a:pt x="47" y="24"/>
                    <a:pt x="57" y="26"/>
                  </a:cubicBezTo>
                  <a:cubicBezTo>
                    <a:pt x="59" y="25"/>
                    <a:pt x="62" y="26"/>
                    <a:pt x="63" y="24"/>
                  </a:cubicBezTo>
                  <a:cubicBezTo>
                    <a:pt x="68" y="3"/>
                    <a:pt x="42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96" name="Freeform 100"/>
            <p:cNvSpPr>
              <a:spLocks/>
            </p:cNvSpPr>
            <p:nvPr/>
          </p:nvSpPr>
          <p:spPr bwMode="invGray">
            <a:xfrm>
              <a:off x="3428" y="2015"/>
              <a:ext cx="50" cy="32"/>
            </a:xfrm>
            <a:custGeom>
              <a:avLst/>
              <a:gdLst/>
              <a:ahLst/>
              <a:cxnLst>
                <a:cxn ang="0">
                  <a:pos x="50" y="9"/>
                </a:cxn>
                <a:cxn ang="0">
                  <a:pos x="26" y="9"/>
                </a:cxn>
                <a:cxn ang="0">
                  <a:pos x="10" y="9"/>
                </a:cxn>
                <a:cxn ang="0">
                  <a:pos x="8" y="35"/>
                </a:cxn>
                <a:cxn ang="0">
                  <a:pos x="32" y="43"/>
                </a:cxn>
                <a:cxn ang="0">
                  <a:pos x="62" y="27"/>
                </a:cxn>
                <a:cxn ang="0">
                  <a:pos x="50" y="9"/>
                </a:cxn>
              </a:cxnLst>
              <a:rect l="0" t="0" r="r" b="b"/>
              <a:pathLst>
                <a:path w="66" h="43">
                  <a:moveTo>
                    <a:pt x="50" y="9"/>
                  </a:moveTo>
                  <a:cubicBezTo>
                    <a:pt x="40" y="16"/>
                    <a:pt x="36" y="16"/>
                    <a:pt x="26" y="9"/>
                  </a:cubicBezTo>
                  <a:cubicBezTo>
                    <a:pt x="20" y="0"/>
                    <a:pt x="18" y="4"/>
                    <a:pt x="10" y="9"/>
                  </a:cubicBezTo>
                  <a:cubicBezTo>
                    <a:pt x="4" y="17"/>
                    <a:pt x="0" y="21"/>
                    <a:pt x="8" y="35"/>
                  </a:cubicBezTo>
                  <a:cubicBezTo>
                    <a:pt x="12" y="42"/>
                    <a:pt x="32" y="43"/>
                    <a:pt x="32" y="43"/>
                  </a:cubicBezTo>
                  <a:cubicBezTo>
                    <a:pt x="41" y="40"/>
                    <a:pt x="54" y="33"/>
                    <a:pt x="62" y="27"/>
                  </a:cubicBezTo>
                  <a:cubicBezTo>
                    <a:pt x="66" y="15"/>
                    <a:pt x="61" y="15"/>
                    <a:pt x="50" y="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97" name="Freeform 101"/>
            <p:cNvSpPr>
              <a:spLocks/>
            </p:cNvSpPr>
            <p:nvPr/>
          </p:nvSpPr>
          <p:spPr bwMode="invGray">
            <a:xfrm>
              <a:off x="3777" y="2042"/>
              <a:ext cx="88" cy="31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8" y="16"/>
                </a:cxn>
                <a:cxn ang="0">
                  <a:pos x="50" y="30"/>
                </a:cxn>
                <a:cxn ang="0">
                  <a:pos x="76" y="36"/>
                </a:cxn>
                <a:cxn ang="0">
                  <a:pos x="112" y="22"/>
                </a:cxn>
                <a:cxn ang="0">
                  <a:pos x="78" y="4"/>
                </a:cxn>
                <a:cxn ang="0">
                  <a:pos x="14" y="0"/>
                </a:cxn>
              </a:cxnLst>
              <a:rect l="0" t="0" r="r" b="b"/>
              <a:pathLst>
                <a:path w="117" h="41">
                  <a:moveTo>
                    <a:pt x="14" y="0"/>
                  </a:moveTo>
                  <a:cubicBezTo>
                    <a:pt x="8" y="4"/>
                    <a:pt x="0" y="9"/>
                    <a:pt x="8" y="16"/>
                  </a:cubicBezTo>
                  <a:cubicBezTo>
                    <a:pt x="21" y="27"/>
                    <a:pt x="34" y="28"/>
                    <a:pt x="50" y="30"/>
                  </a:cubicBezTo>
                  <a:cubicBezTo>
                    <a:pt x="66" y="41"/>
                    <a:pt x="57" y="39"/>
                    <a:pt x="76" y="36"/>
                  </a:cubicBezTo>
                  <a:cubicBezTo>
                    <a:pt x="88" y="32"/>
                    <a:pt x="101" y="29"/>
                    <a:pt x="112" y="22"/>
                  </a:cubicBezTo>
                  <a:cubicBezTo>
                    <a:pt x="117" y="6"/>
                    <a:pt x="87" y="5"/>
                    <a:pt x="78" y="4"/>
                  </a:cubicBezTo>
                  <a:cubicBezTo>
                    <a:pt x="17" y="6"/>
                    <a:pt x="34" y="20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98" name="Freeform 102"/>
            <p:cNvSpPr>
              <a:spLocks/>
            </p:cNvSpPr>
            <p:nvPr/>
          </p:nvSpPr>
          <p:spPr bwMode="invGray">
            <a:xfrm>
              <a:off x="3867" y="2041"/>
              <a:ext cx="46" cy="24"/>
            </a:xfrm>
            <a:custGeom>
              <a:avLst/>
              <a:gdLst/>
              <a:ahLst/>
              <a:cxnLst>
                <a:cxn ang="0">
                  <a:pos x="32" y="4"/>
                </a:cxn>
                <a:cxn ang="0">
                  <a:pos x="62" y="10"/>
                </a:cxn>
                <a:cxn ang="0">
                  <a:pos x="30" y="32"/>
                </a:cxn>
                <a:cxn ang="0">
                  <a:pos x="6" y="22"/>
                </a:cxn>
                <a:cxn ang="0">
                  <a:pos x="32" y="4"/>
                </a:cxn>
              </a:cxnLst>
              <a:rect l="0" t="0" r="r" b="b"/>
              <a:pathLst>
                <a:path w="62" h="32">
                  <a:moveTo>
                    <a:pt x="32" y="4"/>
                  </a:moveTo>
                  <a:cubicBezTo>
                    <a:pt x="44" y="0"/>
                    <a:pt x="53" y="1"/>
                    <a:pt x="62" y="10"/>
                  </a:cubicBezTo>
                  <a:cubicBezTo>
                    <a:pt x="59" y="23"/>
                    <a:pt x="42" y="28"/>
                    <a:pt x="30" y="32"/>
                  </a:cubicBezTo>
                  <a:cubicBezTo>
                    <a:pt x="15" y="22"/>
                    <a:pt x="23" y="25"/>
                    <a:pt x="6" y="22"/>
                  </a:cubicBezTo>
                  <a:cubicBezTo>
                    <a:pt x="0" y="4"/>
                    <a:pt x="14" y="8"/>
                    <a:pt x="32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99" name="Freeform 103"/>
            <p:cNvSpPr>
              <a:spLocks/>
            </p:cNvSpPr>
            <p:nvPr/>
          </p:nvSpPr>
          <p:spPr bwMode="invGray">
            <a:xfrm>
              <a:off x="3846" y="2070"/>
              <a:ext cx="37" cy="17"/>
            </a:xfrm>
            <a:custGeom>
              <a:avLst/>
              <a:gdLst/>
              <a:ahLst/>
              <a:cxnLst>
                <a:cxn ang="0">
                  <a:pos x="20" y="1"/>
                </a:cxn>
                <a:cxn ang="0">
                  <a:pos x="6" y="5"/>
                </a:cxn>
                <a:cxn ang="0">
                  <a:pos x="38" y="23"/>
                </a:cxn>
                <a:cxn ang="0">
                  <a:pos x="20" y="1"/>
                </a:cxn>
              </a:cxnLst>
              <a:rect l="0" t="0" r="r" b="b"/>
              <a:pathLst>
                <a:path w="49" h="23">
                  <a:moveTo>
                    <a:pt x="20" y="1"/>
                  </a:moveTo>
                  <a:cubicBezTo>
                    <a:pt x="15" y="2"/>
                    <a:pt x="8" y="0"/>
                    <a:pt x="6" y="5"/>
                  </a:cubicBezTo>
                  <a:cubicBezTo>
                    <a:pt x="0" y="19"/>
                    <a:pt x="32" y="21"/>
                    <a:pt x="38" y="23"/>
                  </a:cubicBezTo>
                  <a:cubicBezTo>
                    <a:pt x="49" y="6"/>
                    <a:pt x="35" y="3"/>
                    <a:pt x="20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00" name="Freeform 104"/>
            <p:cNvSpPr>
              <a:spLocks/>
            </p:cNvSpPr>
            <p:nvPr/>
          </p:nvSpPr>
          <p:spPr bwMode="invGray">
            <a:xfrm>
              <a:off x="4098" y="2294"/>
              <a:ext cx="76" cy="114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18"/>
                </a:cxn>
                <a:cxn ang="0">
                  <a:pos x="14" y="42"/>
                </a:cxn>
                <a:cxn ang="0">
                  <a:pos x="32" y="72"/>
                </a:cxn>
                <a:cxn ang="0">
                  <a:pos x="36" y="104"/>
                </a:cxn>
                <a:cxn ang="0">
                  <a:pos x="80" y="152"/>
                </a:cxn>
                <a:cxn ang="0">
                  <a:pos x="86" y="124"/>
                </a:cxn>
                <a:cxn ang="0">
                  <a:pos x="74" y="102"/>
                </a:cxn>
                <a:cxn ang="0">
                  <a:pos x="62" y="92"/>
                </a:cxn>
                <a:cxn ang="0">
                  <a:pos x="52" y="74"/>
                </a:cxn>
                <a:cxn ang="0">
                  <a:pos x="42" y="44"/>
                </a:cxn>
                <a:cxn ang="0">
                  <a:pos x="4" y="12"/>
                </a:cxn>
                <a:cxn ang="0">
                  <a:pos x="6" y="0"/>
                </a:cxn>
              </a:cxnLst>
              <a:rect l="0" t="0" r="r" b="b"/>
              <a:pathLst>
                <a:path w="102" h="152">
                  <a:moveTo>
                    <a:pt x="6" y="0"/>
                  </a:moveTo>
                  <a:cubicBezTo>
                    <a:pt x="4" y="6"/>
                    <a:pt x="0" y="18"/>
                    <a:pt x="0" y="18"/>
                  </a:cubicBezTo>
                  <a:cubicBezTo>
                    <a:pt x="3" y="26"/>
                    <a:pt x="9" y="35"/>
                    <a:pt x="14" y="42"/>
                  </a:cubicBezTo>
                  <a:cubicBezTo>
                    <a:pt x="17" y="58"/>
                    <a:pt x="16" y="69"/>
                    <a:pt x="32" y="72"/>
                  </a:cubicBezTo>
                  <a:cubicBezTo>
                    <a:pt x="44" y="80"/>
                    <a:pt x="40" y="91"/>
                    <a:pt x="36" y="104"/>
                  </a:cubicBezTo>
                  <a:cubicBezTo>
                    <a:pt x="57" y="118"/>
                    <a:pt x="60" y="139"/>
                    <a:pt x="80" y="152"/>
                  </a:cubicBezTo>
                  <a:cubicBezTo>
                    <a:pt x="95" y="148"/>
                    <a:pt x="102" y="135"/>
                    <a:pt x="86" y="124"/>
                  </a:cubicBezTo>
                  <a:cubicBezTo>
                    <a:pt x="72" y="129"/>
                    <a:pt x="78" y="110"/>
                    <a:pt x="74" y="102"/>
                  </a:cubicBezTo>
                  <a:cubicBezTo>
                    <a:pt x="72" y="98"/>
                    <a:pt x="65" y="94"/>
                    <a:pt x="62" y="92"/>
                  </a:cubicBezTo>
                  <a:cubicBezTo>
                    <a:pt x="59" y="82"/>
                    <a:pt x="65" y="65"/>
                    <a:pt x="52" y="74"/>
                  </a:cubicBezTo>
                  <a:cubicBezTo>
                    <a:pt x="46" y="65"/>
                    <a:pt x="47" y="54"/>
                    <a:pt x="42" y="44"/>
                  </a:cubicBezTo>
                  <a:cubicBezTo>
                    <a:pt x="36" y="32"/>
                    <a:pt x="16" y="18"/>
                    <a:pt x="4" y="12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01" name="Freeform 105"/>
            <p:cNvSpPr>
              <a:spLocks/>
            </p:cNvSpPr>
            <p:nvPr/>
          </p:nvSpPr>
          <p:spPr bwMode="invGray">
            <a:xfrm>
              <a:off x="4159" y="2412"/>
              <a:ext cx="55" cy="78"/>
            </a:xfrm>
            <a:custGeom>
              <a:avLst/>
              <a:gdLst/>
              <a:ahLst/>
              <a:cxnLst>
                <a:cxn ang="0">
                  <a:pos x="64" y="22"/>
                </a:cxn>
                <a:cxn ang="0">
                  <a:pos x="74" y="40"/>
                </a:cxn>
                <a:cxn ang="0">
                  <a:pos x="30" y="84"/>
                </a:cxn>
                <a:cxn ang="0">
                  <a:pos x="32" y="100"/>
                </a:cxn>
                <a:cxn ang="0">
                  <a:pos x="20" y="94"/>
                </a:cxn>
                <a:cxn ang="0">
                  <a:pos x="6" y="84"/>
                </a:cxn>
                <a:cxn ang="0">
                  <a:pos x="0" y="82"/>
                </a:cxn>
                <a:cxn ang="0">
                  <a:pos x="10" y="58"/>
                </a:cxn>
                <a:cxn ang="0">
                  <a:pos x="12" y="52"/>
                </a:cxn>
                <a:cxn ang="0">
                  <a:pos x="2" y="24"/>
                </a:cxn>
                <a:cxn ang="0">
                  <a:pos x="4" y="14"/>
                </a:cxn>
                <a:cxn ang="0">
                  <a:pos x="26" y="22"/>
                </a:cxn>
                <a:cxn ang="0">
                  <a:pos x="36" y="36"/>
                </a:cxn>
                <a:cxn ang="0">
                  <a:pos x="64" y="22"/>
                </a:cxn>
              </a:cxnLst>
              <a:rect l="0" t="0" r="r" b="b"/>
              <a:pathLst>
                <a:path w="74" h="103">
                  <a:moveTo>
                    <a:pt x="64" y="22"/>
                  </a:moveTo>
                  <a:cubicBezTo>
                    <a:pt x="73" y="36"/>
                    <a:pt x="70" y="29"/>
                    <a:pt x="74" y="40"/>
                  </a:cubicBezTo>
                  <a:cubicBezTo>
                    <a:pt x="70" y="77"/>
                    <a:pt x="68" y="81"/>
                    <a:pt x="30" y="84"/>
                  </a:cubicBezTo>
                  <a:cubicBezTo>
                    <a:pt x="33" y="88"/>
                    <a:pt x="39" y="95"/>
                    <a:pt x="32" y="100"/>
                  </a:cubicBezTo>
                  <a:cubicBezTo>
                    <a:pt x="28" y="103"/>
                    <a:pt x="24" y="95"/>
                    <a:pt x="20" y="94"/>
                  </a:cubicBezTo>
                  <a:cubicBezTo>
                    <a:pt x="17" y="84"/>
                    <a:pt x="20" y="89"/>
                    <a:pt x="6" y="84"/>
                  </a:cubicBezTo>
                  <a:cubicBezTo>
                    <a:pt x="4" y="83"/>
                    <a:pt x="0" y="82"/>
                    <a:pt x="0" y="82"/>
                  </a:cubicBezTo>
                  <a:cubicBezTo>
                    <a:pt x="3" y="73"/>
                    <a:pt x="7" y="67"/>
                    <a:pt x="10" y="58"/>
                  </a:cubicBezTo>
                  <a:cubicBezTo>
                    <a:pt x="11" y="56"/>
                    <a:pt x="12" y="52"/>
                    <a:pt x="12" y="52"/>
                  </a:cubicBezTo>
                  <a:cubicBezTo>
                    <a:pt x="10" y="42"/>
                    <a:pt x="8" y="33"/>
                    <a:pt x="2" y="24"/>
                  </a:cubicBezTo>
                  <a:cubicBezTo>
                    <a:pt x="3" y="21"/>
                    <a:pt x="2" y="17"/>
                    <a:pt x="4" y="14"/>
                  </a:cubicBezTo>
                  <a:cubicBezTo>
                    <a:pt x="11" y="0"/>
                    <a:pt x="18" y="19"/>
                    <a:pt x="26" y="22"/>
                  </a:cubicBezTo>
                  <a:cubicBezTo>
                    <a:pt x="31" y="36"/>
                    <a:pt x="26" y="33"/>
                    <a:pt x="36" y="36"/>
                  </a:cubicBezTo>
                  <a:cubicBezTo>
                    <a:pt x="45" y="30"/>
                    <a:pt x="55" y="28"/>
                    <a:pt x="64" y="2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02" name="Freeform 106"/>
            <p:cNvSpPr>
              <a:spLocks/>
            </p:cNvSpPr>
            <p:nvPr/>
          </p:nvSpPr>
          <p:spPr bwMode="invGray">
            <a:xfrm>
              <a:off x="4123" y="2492"/>
              <a:ext cx="109" cy="189"/>
            </a:xfrm>
            <a:custGeom>
              <a:avLst/>
              <a:gdLst/>
              <a:ahLst/>
              <a:cxnLst>
                <a:cxn ang="0">
                  <a:pos x="82" y="100"/>
                </a:cxn>
                <a:cxn ang="0">
                  <a:pos x="66" y="106"/>
                </a:cxn>
                <a:cxn ang="0">
                  <a:pos x="64" y="132"/>
                </a:cxn>
                <a:cxn ang="0">
                  <a:pos x="22" y="146"/>
                </a:cxn>
                <a:cxn ang="0">
                  <a:pos x="8" y="168"/>
                </a:cxn>
                <a:cxn ang="0">
                  <a:pos x="20" y="182"/>
                </a:cxn>
                <a:cxn ang="0">
                  <a:pos x="8" y="198"/>
                </a:cxn>
                <a:cxn ang="0">
                  <a:pos x="24" y="252"/>
                </a:cxn>
                <a:cxn ang="0">
                  <a:pos x="28" y="214"/>
                </a:cxn>
                <a:cxn ang="0">
                  <a:pos x="22" y="192"/>
                </a:cxn>
                <a:cxn ang="0">
                  <a:pos x="42" y="176"/>
                </a:cxn>
                <a:cxn ang="0">
                  <a:pos x="52" y="158"/>
                </a:cxn>
                <a:cxn ang="0">
                  <a:pos x="66" y="174"/>
                </a:cxn>
                <a:cxn ang="0">
                  <a:pos x="44" y="190"/>
                </a:cxn>
                <a:cxn ang="0">
                  <a:pos x="56" y="200"/>
                </a:cxn>
                <a:cxn ang="0">
                  <a:pos x="68" y="178"/>
                </a:cxn>
                <a:cxn ang="0">
                  <a:pos x="84" y="184"/>
                </a:cxn>
                <a:cxn ang="0">
                  <a:pos x="104" y="148"/>
                </a:cxn>
                <a:cxn ang="0">
                  <a:pos x="114" y="156"/>
                </a:cxn>
                <a:cxn ang="0">
                  <a:pos x="136" y="148"/>
                </a:cxn>
                <a:cxn ang="0">
                  <a:pos x="146" y="130"/>
                </a:cxn>
                <a:cxn ang="0">
                  <a:pos x="142" y="110"/>
                </a:cxn>
                <a:cxn ang="0">
                  <a:pos x="134" y="98"/>
                </a:cxn>
                <a:cxn ang="0">
                  <a:pos x="122" y="40"/>
                </a:cxn>
                <a:cxn ang="0">
                  <a:pos x="94" y="0"/>
                </a:cxn>
                <a:cxn ang="0">
                  <a:pos x="78" y="12"/>
                </a:cxn>
                <a:cxn ang="0">
                  <a:pos x="96" y="34"/>
                </a:cxn>
                <a:cxn ang="0">
                  <a:pos x="96" y="64"/>
                </a:cxn>
                <a:cxn ang="0">
                  <a:pos x="82" y="100"/>
                </a:cxn>
              </a:cxnLst>
              <a:rect l="0" t="0" r="r" b="b"/>
              <a:pathLst>
                <a:path w="146" h="252">
                  <a:moveTo>
                    <a:pt x="82" y="100"/>
                  </a:moveTo>
                  <a:cubicBezTo>
                    <a:pt x="70" y="88"/>
                    <a:pt x="69" y="92"/>
                    <a:pt x="66" y="106"/>
                  </a:cubicBezTo>
                  <a:cubicBezTo>
                    <a:pt x="65" y="115"/>
                    <a:pt x="68" y="124"/>
                    <a:pt x="64" y="132"/>
                  </a:cubicBezTo>
                  <a:cubicBezTo>
                    <a:pt x="63" y="133"/>
                    <a:pt x="28" y="142"/>
                    <a:pt x="22" y="146"/>
                  </a:cubicBezTo>
                  <a:cubicBezTo>
                    <a:pt x="18" y="157"/>
                    <a:pt x="18" y="162"/>
                    <a:pt x="8" y="168"/>
                  </a:cubicBezTo>
                  <a:cubicBezTo>
                    <a:pt x="0" y="180"/>
                    <a:pt x="7" y="180"/>
                    <a:pt x="20" y="182"/>
                  </a:cubicBezTo>
                  <a:cubicBezTo>
                    <a:pt x="17" y="190"/>
                    <a:pt x="15" y="193"/>
                    <a:pt x="8" y="198"/>
                  </a:cubicBezTo>
                  <a:cubicBezTo>
                    <a:pt x="10" y="214"/>
                    <a:pt x="9" y="242"/>
                    <a:pt x="24" y="252"/>
                  </a:cubicBezTo>
                  <a:cubicBezTo>
                    <a:pt x="42" y="246"/>
                    <a:pt x="31" y="227"/>
                    <a:pt x="28" y="214"/>
                  </a:cubicBezTo>
                  <a:cubicBezTo>
                    <a:pt x="26" y="207"/>
                    <a:pt x="22" y="192"/>
                    <a:pt x="22" y="192"/>
                  </a:cubicBezTo>
                  <a:cubicBezTo>
                    <a:pt x="25" y="180"/>
                    <a:pt x="33" y="182"/>
                    <a:pt x="42" y="176"/>
                  </a:cubicBezTo>
                  <a:cubicBezTo>
                    <a:pt x="44" y="169"/>
                    <a:pt x="52" y="158"/>
                    <a:pt x="52" y="158"/>
                  </a:cubicBezTo>
                  <a:cubicBezTo>
                    <a:pt x="58" y="164"/>
                    <a:pt x="63" y="166"/>
                    <a:pt x="66" y="174"/>
                  </a:cubicBezTo>
                  <a:cubicBezTo>
                    <a:pt x="59" y="178"/>
                    <a:pt x="51" y="188"/>
                    <a:pt x="44" y="190"/>
                  </a:cubicBezTo>
                  <a:cubicBezTo>
                    <a:pt x="36" y="202"/>
                    <a:pt x="46" y="202"/>
                    <a:pt x="56" y="200"/>
                  </a:cubicBezTo>
                  <a:cubicBezTo>
                    <a:pt x="60" y="189"/>
                    <a:pt x="59" y="184"/>
                    <a:pt x="68" y="178"/>
                  </a:cubicBezTo>
                  <a:cubicBezTo>
                    <a:pt x="77" y="181"/>
                    <a:pt x="75" y="187"/>
                    <a:pt x="84" y="184"/>
                  </a:cubicBezTo>
                  <a:cubicBezTo>
                    <a:pt x="92" y="171"/>
                    <a:pt x="91" y="157"/>
                    <a:pt x="104" y="148"/>
                  </a:cubicBezTo>
                  <a:cubicBezTo>
                    <a:pt x="108" y="149"/>
                    <a:pt x="110" y="155"/>
                    <a:pt x="114" y="156"/>
                  </a:cubicBezTo>
                  <a:cubicBezTo>
                    <a:pt x="120" y="158"/>
                    <a:pt x="131" y="151"/>
                    <a:pt x="136" y="148"/>
                  </a:cubicBezTo>
                  <a:cubicBezTo>
                    <a:pt x="145" y="134"/>
                    <a:pt x="142" y="141"/>
                    <a:pt x="146" y="130"/>
                  </a:cubicBezTo>
                  <a:cubicBezTo>
                    <a:pt x="146" y="127"/>
                    <a:pt x="145" y="115"/>
                    <a:pt x="142" y="110"/>
                  </a:cubicBezTo>
                  <a:cubicBezTo>
                    <a:pt x="140" y="106"/>
                    <a:pt x="134" y="98"/>
                    <a:pt x="134" y="98"/>
                  </a:cubicBezTo>
                  <a:cubicBezTo>
                    <a:pt x="131" y="78"/>
                    <a:pt x="142" y="53"/>
                    <a:pt x="122" y="40"/>
                  </a:cubicBezTo>
                  <a:cubicBezTo>
                    <a:pt x="112" y="26"/>
                    <a:pt x="109" y="10"/>
                    <a:pt x="94" y="0"/>
                  </a:cubicBezTo>
                  <a:cubicBezTo>
                    <a:pt x="87" y="4"/>
                    <a:pt x="86" y="9"/>
                    <a:pt x="78" y="12"/>
                  </a:cubicBezTo>
                  <a:cubicBezTo>
                    <a:pt x="67" y="29"/>
                    <a:pt x="80" y="31"/>
                    <a:pt x="96" y="34"/>
                  </a:cubicBezTo>
                  <a:cubicBezTo>
                    <a:pt x="103" y="44"/>
                    <a:pt x="100" y="53"/>
                    <a:pt x="96" y="64"/>
                  </a:cubicBezTo>
                  <a:cubicBezTo>
                    <a:pt x="96" y="68"/>
                    <a:pt x="95" y="106"/>
                    <a:pt x="82" y="10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03" name="Freeform 107"/>
            <p:cNvSpPr>
              <a:spLocks/>
            </p:cNvSpPr>
            <p:nvPr/>
          </p:nvSpPr>
          <p:spPr bwMode="invGray">
            <a:xfrm>
              <a:off x="3062" y="1988"/>
              <a:ext cx="52" cy="30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65" y="20"/>
                </a:cxn>
                <a:cxn ang="0">
                  <a:pos x="41" y="24"/>
                </a:cxn>
                <a:cxn ang="0">
                  <a:pos x="31" y="40"/>
                </a:cxn>
                <a:cxn ang="0">
                  <a:pos x="7" y="38"/>
                </a:cxn>
                <a:cxn ang="0">
                  <a:pos x="1" y="36"/>
                </a:cxn>
                <a:cxn ang="0">
                  <a:pos x="33" y="20"/>
                </a:cxn>
                <a:cxn ang="0">
                  <a:pos x="59" y="0"/>
                </a:cxn>
              </a:cxnLst>
              <a:rect l="0" t="0" r="r" b="b"/>
              <a:pathLst>
                <a:path w="70" h="40">
                  <a:moveTo>
                    <a:pt x="59" y="0"/>
                  </a:moveTo>
                  <a:cubicBezTo>
                    <a:pt x="68" y="3"/>
                    <a:pt x="70" y="10"/>
                    <a:pt x="65" y="20"/>
                  </a:cubicBezTo>
                  <a:cubicBezTo>
                    <a:pt x="61" y="27"/>
                    <a:pt x="49" y="23"/>
                    <a:pt x="41" y="24"/>
                  </a:cubicBezTo>
                  <a:cubicBezTo>
                    <a:pt x="36" y="38"/>
                    <a:pt x="41" y="34"/>
                    <a:pt x="31" y="40"/>
                  </a:cubicBezTo>
                  <a:cubicBezTo>
                    <a:pt x="23" y="39"/>
                    <a:pt x="15" y="39"/>
                    <a:pt x="7" y="38"/>
                  </a:cubicBezTo>
                  <a:cubicBezTo>
                    <a:pt x="5" y="38"/>
                    <a:pt x="0" y="38"/>
                    <a:pt x="1" y="36"/>
                  </a:cubicBezTo>
                  <a:cubicBezTo>
                    <a:pt x="7" y="26"/>
                    <a:pt x="23" y="23"/>
                    <a:pt x="33" y="20"/>
                  </a:cubicBezTo>
                  <a:cubicBezTo>
                    <a:pt x="39" y="11"/>
                    <a:pt x="51" y="8"/>
                    <a:pt x="5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04" name="Freeform 108"/>
            <p:cNvSpPr>
              <a:spLocks/>
            </p:cNvSpPr>
            <p:nvPr/>
          </p:nvSpPr>
          <p:spPr bwMode="invGray">
            <a:xfrm>
              <a:off x="2955" y="1997"/>
              <a:ext cx="19" cy="22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18"/>
                </a:cxn>
                <a:cxn ang="0">
                  <a:pos x="18" y="26"/>
                </a:cxn>
                <a:cxn ang="0">
                  <a:pos x="18" y="0"/>
                </a:cxn>
              </a:cxnLst>
              <a:rect l="0" t="0" r="r" b="b"/>
              <a:pathLst>
                <a:path w="26" h="29">
                  <a:moveTo>
                    <a:pt x="18" y="0"/>
                  </a:moveTo>
                  <a:cubicBezTo>
                    <a:pt x="9" y="6"/>
                    <a:pt x="4" y="7"/>
                    <a:pt x="0" y="18"/>
                  </a:cubicBezTo>
                  <a:cubicBezTo>
                    <a:pt x="7" y="25"/>
                    <a:pt x="9" y="29"/>
                    <a:pt x="18" y="26"/>
                  </a:cubicBezTo>
                  <a:cubicBezTo>
                    <a:pt x="22" y="14"/>
                    <a:pt x="26" y="12"/>
                    <a:pt x="1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05" name="Freeform 109"/>
            <p:cNvSpPr>
              <a:spLocks/>
            </p:cNvSpPr>
            <p:nvPr/>
          </p:nvSpPr>
          <p:spPr bwMode="invGray">
            <a:xfrm>
              <a:off x="2979" y="1996"/>
              <a:ext cx="37" cy="27"/>
            </a:xfrm>
            <a:custGeom>
              <a:avLst/>
              <a:gdLst/>
              <a:ahLst/>
              <a:cxnLst>
                <a:cxn ang="0">
                  <a:pos x="14" y="6"/>
                </a:cxn>
                <a:cxn ang="0">
                  <a:pos x="0" y="18"/>
                </a:cxn>
                <a:cxn ang="0">
                  <a:pos x="6" y="32"/>
                </a:cxn>
                <a:cxn ang="0">
                  <a:pos x="18" y="36"/>
                </a:cxn>
                <a:cxn ang="0">
                  <a:pos x="40" y="26"/>
                </a:cxn>
                <a:cxn ang="0">
                  <a:pos x="14" y="6"/>
                </a:cxn>
              </a:cxnLst>
              <a:rect l="0" t="0" r="r" b="b"/>
              <a:pathLst>
                <a:path w="49" h="36">
                  <a:moveTo>
                    <a:pt x="14" y="6"/>
                  </a:moveTo>
                  <a:cubicBezTo>
                    <a:pt x="11" y="14"/>
                    <a:pt x="7" y="13"/>
                    <a:pt x="0" y="18"/>
                  </a:cubicBezTo>
                  <a:cubicBezTo>
                    <a:pt x="1" y="22"/>
                    <a:pt x="2" y="29"/>
                    <a:pt x="6" y="32"/>
                  </a:cubicBezTo>
                  <a:cubicBezTo>
                    <a:pt x="10" y="34"/>
                    <a:pt x="18" y="36"/>
                    <a:pt x="18" y="36"/>
                  </a:cubicBezTo>
                  <a:cubicBezTo>
                    <a:pt x="24" y="27"/>
                    <a:pt x="30" y="28"/>
                    <a:pt x="40" y="26"/>
                  </a:cubicBezTo>
                  <a:cubicBezTo>
                    <a:pt x="49" y="0"/>
                    <a:pt x="26" y="18"/>
                    <a:pt x="14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06" name="Freeform 110"/>
            <p:cNvSpPr>
              <a:spLocks/>
            </p:cNvSpPr>
            <p:nvPr/>
          </p:nvSpPr>
          <p:spPr bwMode="invGray">
            <a:xfrm>
              <a:off x="3040" y="1987"/>
              <a:ext cx="20" cy="16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3" y="12"/>
                </a:cxn>
                <a:cxn ang="0">
                  <a:pos x="19" y="22"/>
                </a:cxn>
                <a:cxn ang="0">
                  <a:pos x="11" y="0"/>
                </a:cxn>
              </a:cxnLst>
              <a:rect l="0" t="0" r="r" b="b"/>
              <a:pathLst>
                <a:path w="27" h="22">
                  <a:moveTo>
                    <a:pt x="11" y="0"/>
                  </a:moveTo>
                  <a:cubicBezTo>
                    <a:pt x="8" y="4"/>
                    <a:pt x="0" y="8"/>
                    <a:pt x="3" y="12"/>
                  </a:cubicBezTo>
                  <a:cubicBezTo>
                    <a:pt x="6" y="17"/>
                    <a:pt x="19" y="22"/>
                    <a:pt x="19" y="22"/>
                  </a:cubicBezTo>
                  <a:cubicBezTo>
                    <a:pt x="27" y="10"/>
                    <a:pt x="15" y="11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07" name="Freeform 111"/>
            <p:cNvSpPr>
              <a:spLocks/>
            </p:cNvSpPr>
            <p:nvPr/>
          </p:nvSpPr>
          <p:spPr bwMode="invGray">
            <a:xfrm>
              <a:off x="3022" y="2005"/>
              <a:ext cx="15" cy="13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9" y="18"/>
                </a:cxn>
                <a:cxn ang="0">
                  <a:pos x="11" y="0"/>
                </a:cxn>
              </a:cxnLst>
              <a:rect l="0" t="0" r="r" b="b"/>
              <a:pathLst>
                <a:path w="20" h="18">
                  <a:moveTo>
                    <a:pt x="11" y="0"/>
                  </a:moveTo>
                  <a:cubicBezTo>
                    <a:pt x="1" y="14"/>
                    <a:pt x="0" y="9"/>
                    <a:pt x="9" y="18"/>
                  </a:cubicBezTo>
                  <a:cubicBezTo>
                    <a:pt x="20" y="14"/>
                    <a:pt x="16" y="18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08" name="Freeform 112"/>
            <p:cNvSpPr>
              <a:spLocks/>
            </p:cNvSpPr>
            <p:nvPr/>
          </p:nvSpPr>
          <p:spPr bwMode="invGray">
            <a:xfrm>
              <a:off x="4162" y="2021"/>
              <a:ext cx="18" cy="33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8" y="16"/>
                </a:cxn>
                <a:cxn ang="0">
                  <a:pos x="0" y="34"/>
                </a:cxn>
                <a:cxn ang="0">
                  <a:pos x="16" y="40"/>
                </a:cxn>
                <a:cxn ang="0">
                  <a:pos x="24" y="0"/>
                </a:cxn>
              </a:cxnLst>
              <a:rect l="0" t="0" r="r" b="b"/>
              <a:pathLst>
                <a:path w="24" h="44">
                  <a:moveTo>
                    <a:pt x="24" y="0"/>
                  </a:moveTo>
                  <a:cubicBezTo>
                    <a:pt x="19" y="7"/>
                    <a:pt x="15" y="11"/>
                    <a:pt x="8" y="16"/>
                  </a:cubicBezTo>
                  <a:cubicBezTo>
                    <a:pt x="4" y="21"/>
                    <a:pt x="0" y="34"/>
                    <a:pt x="0" y="34"/>
                  </a:cubicBezTo>
                  <a:cubicBezTo>
                    <a:pt x="3" y="44"/>
                    <a:pt x="7" y="42"/>
                    <a:pt x="16" y="40"/>
                  </a:cubicBezTo>
                  <a:cubicBezTo>
                    <a:pt x="20" y="27"/>
                    <a:pt x="24" y="14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09" name="Freeform 113"/>
            <p:cNvSpPr>
              <a:spLocks/>
            </p:cNvSpPr>
            <p:nvPr/>
          </p:nvSpPr>
          <p:spPr bwMode="invGray">
            <a:xfrm>
              <a:off x="3278" y="3473"/>
              <a:ext cx="31" cy="18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26" y="24"/>
                </a:cxn>
                <a:cxn ang="0">
                  <a:pos x="30" y="0"/>
                </a:cxn>
              </a:cxnLst>
              <a:rect l="0" t="0" r="r" b="b"/>
              <a:pathLst>
                <a:path w="41" h="24">
                  <a:moveTo>
                    <a:pt x="30" y="0"/>
                  </a:moveTo>
                  <a:cubicBezTo>
                    <a:pt x="4" y="4"/>
                    <a:pt x="0" y="17"/>
                    <a:pt x="26" y="24"/>
                  </a:cubicBezTo>
                  <a:cubicBezTo>
                    <a:pt x="41" y="19"/>
                    <a:pt x="38" y="10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10" name="Freeform 114"/>
            <p:cNvSpPr>
              <a:spLocks/>
            </p:cNvSpPr>
            <p:nvPr/>
          </p:nvSpPr>
          <p:spPr bwMode="invGray">
            <a:xfrm>
              <a:off x="3318" y="3466"/>
              <a:ext cx="10" cy="1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" y="11"/>
                </a:cxn>
                <a:cxn ang="0">
                  <a:pos x="9" y="20"/>
                </a:cxn>
                <a:cxn ang="0">
                  <a:pos x="10" y="5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11" name="Freeform 115"/>
            <p:cNvSpPr>
              <a:spLocks/>
            </p:cNvSpPr>
            <p:nvPr/>
          </p:nvSpPr>
          <p:spPr bwMode="invGray">
            <a:xfrm>
              <a:off x="3251" y="3312"/>
              <a:ext cx="9" cy="1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" y="11"/>
                </a:cxn>
                <a:cxn ang="0">
                  <a:pos x="9" y="20"/>
                </a:cxn>
                <a:cxn ang="0">
                  <a:pos x="10" y="5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12" name="Freeform 116"/>
            <p:cNvSpPr>
              <a:spLocks/>
            </p:cNvSpPr>
            <p:nvPr/>
          </p:nvSpPr>
          <p:spPr bwMode="invGray">
            <a:xfrm>
              <a:off x="3311" y="3239"/>
              <a:ext cx="11" cy="19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13"/>
                </a:cxn>
                <a:cxn ang="0">
                  <a:pos x="12" y="24"/>
                </a:cxn>
                <a:cxn ang="0">
                  <a:pos x="6" y="0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13" name="Freeform 117"/>
            <p:cNvSpPr>
              <a:spLocks/>
            </p:cNvSpPr>
            <p:nvPr/>
          </p:nvSpPr>
          <p:spPr bwMode="invGray">
            <a:xfrm>
              <a:off x="3287" y="3238"/>
              <a:ext cx="11" cy="19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13"/>
                </a:cxn>
                <a:cxn ang="0">
                  <a:pos x="12" y="24"/>
                </a:cxn>
                <a:cxn ang="0">
                  <a:pos x="6" y="0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14" name="Freeform 118"/>
            <p:cNvSpPr>
              <a:spLocks/>
            </p:cNvSpPr>
            <p:nvPr/>
          </p:nvSpPr>
          <p:spPr bwMode="invGray">
            <a:xfrm>
              <a:off x="3276" y="3260"/>
              <a:ext cx="10" cy="1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" y="11"/>
                </a:cxn>
                <a:cxn ang="0">
                  <a:pos x="9" y="20"/>
                </a:cxn>
                <a:cxn ang="0">
                  <a:pos x="10" y="5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15" name="Freeform 119"/>
            <p:cNvSpPr>
              <a:spLocks/>
            </p:cNvSpPr>
            <p:nvPr/>
          </p:nvSpPr>
          <p:spPr bwMode="invGray">
            <a:xfrm>
              <a:off x="3251" y="3294"/>
              <a:ext cx="9" cy="1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" y="11"/>
                </a:cxn>
                <a:cxn ang="0">
                  <a:pos x="9" y="20"/>
                </a:cxn>
                <a:cxn ang="0">
                  <a:pos x="10" y="5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16" name="Freeform 120"/>
            <p:cNvSpPr>
              <a:spLocks/>
            </p:cNvSpPr>
            <p:nvPr/>
          </p:nvSpPr>
          <p:spPr bwMode="invGray">
            <a:xfrm>
              <a:off x="3270" y="3281"/>
              <a:ext cx="10" cy="1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" y="11"/>
                </a:cxn>
                <a:cxn ang="0">
                  <a:pos x="9" y="20"/>
                </a:cxn>
                <a:cxn ang="0">
                  <a:pos x="10" y="5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17" name="Freeform 121"/>
            <p:cNvSpPr>
              <a:spLocks/>
            </p:cNvSpPr>
            <p:nvPr/>
          </p:nvSpPr>
          <p:spPr bwMode="invGray">
            <a:xfrm>
              <a:off x="2537" y="2293"/>
              <a:ext cx="10" cy="1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" y="11"/>
                </a:cxn>
                <a:cxn ang="0">
                  <a:pos x="9" y="20"/>
                </a:cxn>
                <a:cxn ang="0">
                  <a:pos x="10" y="5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18" name="Freeform 122"/>
            <p:cNvSpPr>
              <a:spLocks/>
            </p:cNvSpPr>
            <p:nvPr/>
          </p:nvSpPr>
          <p:spPr bwMode="invGray">
            <a:xfrm>
              <a:off x="2476" y="2259"/>
              <a:ext cx="10" cy="1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" y="11"/>
                </a:cxn>
                <a:cxn ang="0">
                  <a:pos x="9" y="20"/>
                </a:cxn>
                <a:cxn ang="0">
                  <a:pos x="10" y="5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19" name="Freeform 123"/>
            <p:cNvSpPr>
              <a:spLocks/>
            </p:cNvSpPr>
            <p:nvPr/>
          </p:nvSpPr>
          <p:spPr bwMode="invGray">
            <a:xfrm>
              <a:off x="2238" y="2042"/>
              <a:ext cx="2060" cy="1644"/>
            </a:xfrm>
            <a:custGeom>
              <a:avLst/>
              <a:gdLst/>
              <a:ahLst/>
              <a:cxnLst>
                <a:cxn ang="0">
                  <a:pos x="452" y="653"/>
                </a:cxn>
                <a:cxn ang="0">
                  <a:pos x="333" y="595"/>
                </a:cxn>
                <a:cxn ang="0">
                  <a:pos x="158" y="645"/>
                </a:cxn>
                <a:cxn ang="0">
                  <a:pos x="46" y="759"/>
                </a:cxn>
                <a:cxn ang="0">
                  <a:pos x="12" y="941"/>
                </a:cxn>
                <a:cxn ang="0">
                  <a:pos x="146" y="1059"/>
                </a:cxn>
                <a:cxn ang="0">
                  <a:pos x="308" y="1041"/>
                </a:cxn>
                <a:cxn ang="0">
                  <a:pos x="396" y="1138"/>
                </a:cxn>
                <a:cxn ang="0">
                  <a:pos x="452" y="1447"/>
                </a:cxn>
                <a:cxn ang="0">
                  <a:pos x="497" y="1628"/>
                </a:cxn>
                <a:cxn ang="0">
                  <a:pos x="704" y="1574"/>
                </a:cxn>
                <a:cxn ang="0">
                  <a:pos x="817" y="1380"/>
                </a:cxn>
                <a:cxn ang="0">
                  <a:pos x="885" y="1153"/>
                </a:cxn>
                <a:cxn ang="0">
                  <a:pos x="998" y="999"/>
                </a:cxn>
                <a:cxn ang="0">
                  <a:pos x="796" y="856"/>
                </a:cxn>
                <a:cxn ang="0">
                  <a:pos x="817" y="819"/>
                </a:cxn>
                <a:cxn ang="0">
                  <a:pos x="1003" y="916"/>
                </a:cxn>
                <a:cxn ang="0">
                  <a:pos x="1098" y="792"/>
                </a:cxn>
                <a:cxn ang="0">
                  <a:pos x="1046" y="763"/>
                </a:cxn>
                <a:cxn ang="0">
                  <a:pos x="929" y="716"/>
                </a:cxn>
                <a:cxn ang="0">
                  <a:pos x="1141" y="761"/>
                </a:cxn>
                <a:cxn ang="0">
                  <a:pos x="1296" y="852"/>
                </a:cxn>
                <a:cxn ang="0">
                  <a:pos x="1373" y="1033"/>
                </a:cxn>
                <a:cxn ang="0">
                  <a:pos x="1608" y="847"/>
                </a:cxn>
                <a:cxn ang="0">
                  <a:pos x="1704" y="1030"/>
                </a:cxn>
                <a:cxn ang="0">
                  <a:pos x="1707" y="874"/>
                </a:cxn>
                <a:cxn ang="0">
                  <a:pos x="1759" y="800"/>
                </a:cxn>
                <a:cxn ang="0">
                  <a:pos x="1783" y="544"/>
                </a:cxn>
                <a:cxn ang="0">
                  <a:pos x="1824" y="528"/>
                </a:cxn>
                <a:cxn ang="0">
                  <a:pos x="1844" y="427"/>
                </a:cxn>
                <a:cxn ang="0">
                  <a:pos x="1805" y="226"/>
                </a:cxn>
                <a:cxn ang="0">
                  <a:pos x="1899" y="108"/>
                </a:cxn>
                <a:cxn ang="0">
                  <a:pos x="1947" y="209"/>
                </a:cxn>
                <a:cxn ang="0">
                  <a:pos x="1943" y="123"/>
                </a:cxn>
                <a:cxn ang="0">
                  <a:pos x="1975" y="51"/>
                </a:cxn>
                <a:cxn ang="0">
                  <a:pos x="2038" y="0"/>
                </a:cxn>
                <a:cxn ang="0">
                  <a:pos x="1820" y="63"/>
                </a:cxn>
                <a:cxn ang="0">
                  <a:pos x="1583" y="83"/>
                </a:cxn>
                <a:cxn ang="0">
                  <a:pos x="1349" y="30"/>
                </a:cxn>
                <a:cxn ang="0">
                  <a:pos x="1132" y="65"/>
                </a:cxn>
                <a:cxn ang="0">
                  <a:pos x="1040" y="170"/>
                </a:cxn>
                <a:cxn ang="0">
                  <a:pos x="926" y="137"/>
                </a:cxn>
                <a:cxn ang="0">
                  <a:pos x="758" y="183"/>
                </a:cxn>
                <a:cxn ang="0">
                  <a:pos x="667" y="140"/>
                </a:cxn>
                <a:cxn ang="0">
                  <a:pos x="364" y="248"/>
                </a:cxn>
                <a:cxn ang="0">
                  <a:pos x="535" y="213"/>
                </a:cxn>
                <a:cxn ang="0">
                  <a:pos x="638" y="276"/>
                </a:cxn>
                <a:cxn ang="0">
                  <a:pos x="443" y="357"/>
                </a:cxn>
                <a:cxn ang="0">
                  <a:pos x="275" y="416"/>
                </a:cxn>
                <a:cxn ang="0">
                  <a:pos x="167" y="537"/>
                </a:cxn>
                <a:cxn ang="0">
                  <a:pos x="283" y="552"/>
                </a:cxn>
                <a:cxn ang="0">
                  <a:pos x="381" y="573"/>
                </a:cxn>
                <a:cxn ang="0">
                  <a:pos x="493" y="590"/>
                </a:cxn>
                <a:cxn ang="0">
                  <a:pos x="487" y="512"/>
                </a:cxn>
                <a:cxn ang="0">
                  <a:pos x="592" y="548"/>
                </a:cxn>
                <a:cxn ang="0">
                  <a:pos x="686" y="470"/>
                </a:cxn>
                <a:cxn ang="0">
                  <a:pos x="772" y="480"/>
                </a:cxn>
                <a:cxn ang="0">
                  <a:pos x="639" y="598"/>
                </a:cxn>
              </a:cxnLst>
              <a:rect l="0" t="0" r="r" b="b"/>
              <a:pathLst>
                <a:path w="2060" h="1644">
                  <a:moveTo>
                    <a:pt x="697" y="677"/>
                  </a:moveTo>
                  <a:cubicBezTo>
                    <a:pt x="659" y="675"/>
                    <a:pt x="652" y="669"/>
                    <a:pt x="618" y="667"/>
                  </a:cubicBezTo>
                  <a:cubicBezTo>
                    <a:pt x="607" y="666"/>
                    <a:pt x="594" y="661"/>
                    <a:pt x="582" y="658"/>
                  </a:cubicBezTo>
                  <a:cubicBezTo>
                    <a:pt x="577" y="655"/>
                    <a:pt x="568" y="650"/>
                    <a:pt x="568" y="650"/>
                  </a:cubicBezTo>
                  <a:cubicBezTo>
                    <a:pt x="551" y="652"/>
                    <a:pt x="557" y="655"/>
                    <a:pt x="546" y="658"/>
                  </a:cubicBezTo>
                  <a:cubicBezTo>
                    <a:pt x="540" y="667"/>
                    <a:pt x="542" y="669"/>
                    <a:pt x="546" y="677"/>
                  </a:cubicBezTo>
                  <a:cubicBezTo>
                    <a:pt x="548" y="680"/>
                    <a:pt x="550" y="686"/>
                    <a:pt x="550" y="686"/>
                  </a:cubicBezTo>
                  <a:cubicBezTo>
                    <a:pt x="526" y="694"/>
                    <a:pt x="506" y="678"/>
                    <a:pt x="488" y="670"/>
                  </a:cubicBezTo>
                  <a:cubicBezTo>
                    <a:pt x="481" y="653"/>
                    <a:pt x="472" y="655"/>
                    <a:pt x="452" y="653"/>
                  </a:cubicBezTo>
                  <a:cubicBezTo>
                    <a:pt x="446" y="648"/>
                    <a:pt x="444" y="648"/>
                    <a:pt x="437" y="650"/>
                  </a:cubicBezTo>
                  <a:cubicBezTo>
                    <a:pt x="427" y="647"/>
                    <a:pt x="433" y="648"/>
                    <a:pt x="423" y="642"/>
                  </a:cubicBezTo>
                  <a:cubicBezTo>
                    <a:pt x="421" y="641"/>
                    <a:pt x="418" y="639"/>
                    <a:pt x="418" y="639"/>
                  </a:cubicBezTo>
                  <a:cubicBezTo>
                    <a:pt x="416" y="638"/>
                    <a:pt x="413" y="633"/>
                    <a:pt x="413" y="630"/>
                  </a:cubicBezTo>
                  <a:cubicBezTo>
                    <a:pt x="415" y="625"/>
                    <a:pt x="418" y="616"/>
                    <a:pt x="418" y="616"/>
                  </a:cubicBezTo>
                  <a:cubicBezTo>
                    <a:pt x="416" y="592"/>
                    <a:pt x="421" y="588"/>
                    <a:pt x="398" y="591"/>
                  </a:cubicBezTo>
                  <a:cubicBezTo>
                    <a:pt x="390" y="598"/>
                    <a:pt x="390" y="595"/>
                    <a:pt x="381" y="592"/>
                  </a:cubicBezTo>
                  <a:cubicBezTo>
                    <a:pt x="370" y="592"/>
                    <a:pt x="361" y="595"/>
                    <a:pt x="348" y="597"/>
                  </a:cubicBezTo>
                  <a:cubicBezTo>
                    <a:pt x="344" y="595"/>
                    <a:pt x="337" y="597"/>
                    <a:pt x="333" y="595"/>
                  </a:cubicBezTo>
                  <a:cubicBezTo>
                    <a:pt x="331" y="594"/>
                    <a:pt x="330" y="592"/>
                    <a:pt x="328" y="592"/>
                  </a:cubicBezTo>
                  <a:cubicBezTo>
                    <a:pt x="314" y="591"/>
                    <a:pt x="296" y="597"/>
                    <a:pt x="283" y="602"/>
                  </a:cubicBezTo>
                  <a:cubicBezTo>
                    <a:pt x="276" y="603"/>
                    <a:pt x="268" y="606"/>
                    <a:pt x="260" y="608"/>
                  </a:cubicBezTo>
                  <a:cubicBezTo>
                    <a:pt x="255" y="609"/>
                    <a:pt x="246" y="613"/>
                    <a:pt x="246" y="613"/>
                  </a:cubicBezTo>
                  <a:cubicBezTo>
                    <a:pt x="228" y="611"/>
                    <a:pt x="209" y="609"/>
                    <a:pt x="189" y="611"/>
                  </a:cubicBezTo>
                  <a:cubicBezTo>
                    <a:pt x="184" y="613"/>
                    <a:pt x="180" y="614"/>
                    <a:pt x="175" y="617"/>
                  </a:cubicBezTo>
                  <a:cubicBezTo>
                    <a:pt x="173" y="619"/>
                    <a:pt x="173" y="620"/>
                    <a:pt x="173" y="622"/>
                  </a:cubicBezTo>
                  <a:cubicBezTo>
                    <a:pt x="172" y="623"/>
                    <a:pt x="169" y="623"/>
                    <a:pt x="169" y="625"/>
                  </a:cubicBezTo>
                  <a:cubicBezTo>
                    <a:pt x="163" y="634"/>
                    <a:pt x="167" y="641"/>
                    <a:pt x="158" y="645"/>
                  </a:cubicBezTo>
                  <a:cubicBezTo>
                    <a:pt x="153" y="648"/>
                    <a:pt x="149" y="652"/>
                    <a:pt x="144" y="655"/>
                  </a:cubicBezTo>
                  <a:cubicBezTo>
                    <a:pt x="141" y="656"/>
                    <a:pt x="135" y="659"/>
                    <a:pt x="135" y="659"/>
                  </a:cubicBezTo>
                  <a:cubicBezTo>
                    <a:pt x="133" y="664"/>
                    <a:pt x="130" y="666"/>
                    <a:pt x="130" y="669"/>
                  </a:cubicBezTo>
                  <a:cubicBezTo>
                    <a:pt x="128" y="677"/>
                    <a:pt x="132" y="691"/>
                    <a:pt x="124" y="698"/>
                  </a:cubicBezTo>
                  <a:cubicBezTo>
                    <a:pt x="118" y="703"/>
                    <a:pt x="108" y="709"/>
                    <a:pt x="101" y="711"/>
                  </a:cubicBezTo>
                  <a:cubicBezTo>
                    <a:pt x="101" y="711"/>
                    <a:pt x="90" y="716"/>
                    <a:pt x="87" y="716"/>
                  </a:cubicBezTo>
                  <a:cubicBezTo>
                    <a:pt x="85" y="717"/>
                    <a:pt x="82" y="717"/>
                    <a:pt x="82" y="717"/>
                  </a:cubicBezTo>
                  <a:cubicBezTo>
                    <a:pt x="76" y="725"/>
                    <a:pt x="68" y="733"/>
                    <a:pt x="60" y="738"/>
                  </a:cubicBezTo>
                  <a:cubicBezTo>
                    <a:pt x="56" y="745"/>
                    <a:pt x="53" y="755"/>
                    <a:pt x="46" y="759"/>
                  </a:cubicBezTo>
                  <a:cubicBezTo>
                    <a:pt x="43" y="764"/>
                    <a:pt x="37" y="767"/>
                    <a:pt x="31" y="773"/>
                  </a:cubicBezTo>
                  <a:cubicBezTo>
                    <a:pt x="26" y="780"/>
                    <a:pt x="25" y="789"/>
                    <a:pt x="23" y="797"/>
                  </a:cubicBezTo>
                  <a:cubicBezTo>
                    <a:pt x="20" y="803"/>
                    <a:pt x="19" y="809"/>
                    <a:pt x="17" y="816"/>
                  </a:cubicBezTo>
                  <a:cubicBezTo>
                    <a:pt x="15" y="817"/>
                    <a:pt x="14" y="824"/>
                    <a:pt x="14" y="824"/>
                  </a:cubicBezTo>
                  <a:cubicBezTo>
                    <a:pt x="15" y="831"/>
                    <a:pt x="26" y="842"/>
                    <a:pt x="26" y="842"/>
                  </a:cubicBezTo>
                  <a:cubicBezTo>
                    <a:pt x="26" y="847"/>
                    <a:pt x="17" y="855"/>
                    <a:pt x="17" y="855"/>
                  </a:cubicBezTo>
                  <a:cubicBezTo>
                    <a:pt x="14" y="863"/>
                    <a:pt x="17" y="867"/>
                    <a:pt x="25" y="870"/>
                  </a:cubicBezTo>
                  <a:cubicBezTo>
                    <a:pt x="28" y="884"/>
                    <a:pt x="17" y="902"/>
                    <a:pt x="6" y="909"/>
                  </a:cubicBezTo>
                  <a:cubicBezTo>
                    <a:pt x="0" y="927"/>
                    <a:pt x="5" y="927"/>
                    <a:pt x="12" y="941"/>
                  </a:cubicBezTo>
                  <a:cubicBezTo>
                    <a:pt x="23" y="963"/>
                    <a:pt x="29" y="969"/>
                    <a:pt x="53" y="977"/>
                  </a:cubicBezTo>
                  <a:cubicBezTo>
                    <a:pt x="60" y="986"/>
                    <a:pt x="56" y="983"/>
                    <a:pt x="63" y="989"/>
                  </a:cubicBezTo>
                  <a:cubicBezTo>
                    <a:pt x="62" y="994"/>
                    <a:pt x="59" y="997"/>
                    <a:pt x="59" y="1002"/>
                  </a:cubicBezTo>
                  <a:cubicBezTo>
                    <a:pt x="57" y="1009"/>
                    <a:pt x="70" y="1020"/>
                    <a:pt x="74" y="1027"/>
                  </a:cubicBezTo>
                  <a:cubicBezTo>
                    <a:pt x="77" y="1031"/>
                    <a:pt x="91" y="1036"/>
                    <a:pt x="91" y="1036"/>
                  </a:cubicBezTo>
                  <a:cubicBezTo>
                    <a:pt x="94" y="1036"/>
                    <a:pt x="96" y="1036"/>
                    <a:pt x="98" y="1034"/>
                  </a:cubicBezTo>
                  <a:cubicBezTo>
                    <a:pt x="99" y="1034"/>
                    <a:pt x="98" y="1031"/>
                    <a:pt x="99" y="1030"/>
                  </a:cubicBezTo>
                  <a:cubicBezTo>
                    <a:pt x="101" y="1030"/>
                    <a:pt x="107" y="1038"/>
                    <a:pt x="108" y="1038"/>
                  </a:cubicBezTo>
                  <a:cubicBezTo>
                    <a:pt x="119" y="1047"/>
                    <a:pt x="133" y="1055"/>
                    <a:pt x="146" y="1059"/>
                  </a:cubicBezTo>
                  <a:cubicBezTo>
                    <a:pt x="149" y="1067"/>
                    <a:pt x="152" y="1066"/>
                    <a:pt x="159" y="1064"/>
                  </a:cubicBezTo>
                  <a:cubicBezTo>
                    <a:pt x="163" y="1061"/>
                    <a:pt x="166" y="1059"/>
                    <a:pt x="169" y="1058"/>
                  </a:cubicBezTo>
                  <a:cubicBezTo>
                    <a:pt x="172" y="1056"/>
                    <a:pt x="178" y="1055"/>
                    <a:pt x="178" y="1055"/>
                  </a:cubicBezTo>
                  <a:cubicBezTo>
                    <a:pt x="192" y="1059"/>
                    <a:pt x="209" y="1061"/>
                    <a:pt x="224" y="1063"/>
                  </a:cubicBezTo>
                  <a:cubicBezTo>
                    <a:pt x="231" y="1067"/>
                    <a:pt x="229" y="1070"/>
                    <a:pt x="238" y="1069"/>
                  </a:cubicBezTo>
                  <a:cubicBezTo>
                    <a:pt x="238" y="1063"/>
                    <a:pt x="238" y="1056"/>
                    <a:pt x="238" y="1050"/>
                  </a:cubicBezTo>
                  <a:cubicBezTo>
                    <a:pt x="241" y="1041"/>
                    <a:pt x="257" y="1059"/>
                    <a:pt x="260" y="1061"/>
                  </a:cubicBezTo>
                  <a:cubicBezTo>
                    <a:pt x="266" y="1050"/>
                    <a:pt x="279" y="1052"/>
                    <a:pt x="291" y="1050"/>
                  </a:cubicBezTo>
                  <a:cubicBezTo>
                    <a:pt x="297" y="1049"/>
                    <a:pt x="302" y="1044"/>
                    <a:pt x="308" y="1041"/>
                  </a:cubicBezTo>
                  <a:cubicBezTo>
                    <a:pt x="319" y="1042"/>
                    <a:pt x="330" y="1045"/>
                    <a:pt x="341" y="1049"/>
                  </a:cubicBezTo>
                  <a:cubicBezTo>
                    <a:pt x="342" y="1050"/>
                    <a:pt x="344" y="1055"/>
                    <a:pt x="344" y="1058"/>
                  </a:cubicBezTo>
                  <a:cubicBezTo>
                    <a:pt x="344" y="1061"/>
                    <a:pt x="342" y="1067"/>
                    <a:pt x="342" y="1067"/>
                  </a:cubicBezTo>
                  <a:cubicBezTo>
                    <a:pt x="347" y="1070"/>
                    <a:pt x="355" y="1072"/>
                    <a:pt x="361" y="1075"/>
                  </a:cubicBezTo>
                  <a:cubicBezTo>
                    <a:pt x="362" y="1075"/>
                    <a:pt x="365" y="1077"/>
                    <a:pt x="365" y="1077"/>
                  </a:cubicBezTo>
                  <a:cubicBezTo>
                    <a:pt x="375" y="1074"/>
                    <a:pt x="384" y="1074"/>
                    <a:pt x="393" y="1080"/>
                  </a:cubicBezTo>
                  <a:cubicBezTo>
                    <a:pt x="396" y="1083"/>
                    <a:pt x="398" y="1088"/>
                    <a:pt x="401" y="1092"/>
                  </a:cubicBezTo>
                  <a:cubicBezTo>
                    <a:pt x="404" y="1095"/>
                    <a:pt x="407" y="1102"/>
                    <a:pt x="407" y="1102"/>
                  </a:cubicBezTo>
                  <a:cubicBezTo>
                    <a:pt x="404" y="1114"/>
                    <a:pt x="399" y="1127"/>
                    <a:pt x="396" y="1138"/>
                  </a:cubicBezTo>
                  <a:cubicBezTo>
                    <a:pt x="393" y="1147"/>
                    <a:pt x="395" y="1141"/>
                    <a:pt x="389" y="1152"/>
                  </a:cubicBezTo>
                  <a:cubicBezTo>
                    <a:pt x="387" y="1153"/>
                    <a:pt x="385" y="1156"/>
                    <a:pt x="385" y="1156"/>
                  </a:cubicBezTo>
                  <a:cubicBezTo>
                    <a:pt x="389" y="1185"/>
                    <a:pt x="396" y="1180"/>
                    <a:pt x="410" y="1197"/>
                  </a:cubicBezTo>
                  <a:cubicBezTo>
                    <a:pt x="427" y="1219"/>
                    <a:pt x="440" y="1239"/>
                    <a:pt x="447" y="1266"/>
                  </a:cubicBezTo>
                  <a:cubicBezTo>
                    <a:pt x="446" y="1280"/>
                    <a:pt x="452" y="1314"/>
                    <a:pt x="435" y="1325"/>
                  </a:cubicBezTo>
                  <a:cubicBezTo>
                    <a:pt x="427" y="1347"/>
                    <a:pt x="433" y="1325"/>
                    <a:pt x="430" y="1367"/>
                  </a:cubicBezTo>
                  <a:cubicBezTo>
                    <a:pt x="429" y="1377"/>
                    <a:pt x="421" y="1381"/>
                    <a:pt x="418" y="1391"/>
                  </a:cubicBezTo>
                  <a:cubicBezTo>
                    <a:pt x="421" y="1413"/>
                    <a:pt x="430" y="1422"/>
                    <a:pt x="446" y="1438"/>
                  </a:cubicBezTo>
                  <a:cubicBezTo>
                    <a:pt x="449" y="1441"/>
                    <a:pt x="450" y="1442"/>
                    <a:pt x="452" y="1447"/>
                  </a:cubicBezTo>
                  <a:cubicBezTo>
                    <a:pt x="454" y="1450"/>
                    <a:pt x="455" y="1456"/>
                    <a:pt x="455" y="1456"/>
                  </a:cubicBezTo>
                  <a:cubicBezTo>
                    <a:pt x="457" y="1475"/>
                    <a:pt x="458" y="1488"/>
                    <a:pt x="460" y="1505"/>
                  </a:cubicBezTo>
                  <a:cubicBezTo>
                    <a:pt x="461" y="1514"/>
                    <a:pt x="461" y="1511"/>
                    <a:pt x="464" y="1522"/>
                  </a:cubicBezTo>
                  <a:cubicBezTo>
                    <a:pt x="466" y="1524"/>
                    <a:pt x="466" y="1527"/>
                    <a:pt x="466" y="1527"/>
                  </a:cubicBezTo>
                  <a:cubicBezTo>
                    <a:pt x="468" y="1542"/>
                    <a:pt x="469" y="1552"/>
                    <a:pt x="481" y="1561"/>
                  </a:cubicBezTo>
                  <a:cubicBezTo>
                    <a:pt x="485" y="1566"/>
                    <a:pt x="488" y="1569"/>
                    <a:pt x="494" y="1572"/>
                  </a:cubicBezTo>
                  <a:cubicBezTo>
                    <a:pt x="497" y="1585"/>
                    <a:pt x="503" y="1597"/>
                    <a:pt x="506" y="1610"/>
                  </a:cubicBezTo>
                  <a:cubicBezTo>
                    <a:pt x="506" y="1614"/>
                    <a:pt x="508" y="1619"/>
                    <a:pt x="505" y="1622"/>
                  </a:cubicBezTo>
                  <a:cubicBezTo>
                    <a:pt x="503" y="1625"/>
                    <a:pt x="497" y="1628"/>
                    <a:pt x="497" y="1628"/>
                  </a:cubicBezTo>
                  <a:cubicBezTo>
                    <a:pt x="488" y="1642"/>
                    <a:pt x="509" y="1644"/>
                    <a:pt x="517" y="1644"/>
                  </a:cubicBezTo>
                  <a:cubicBezTo>
                    <a:pt x="539" y="1639"/>
                    <a:pt x="557" y="1635"/>
                    <a:pt x="579" y="1633"/>
                  </a:cubicBezTo>
                  <a:cubicBezTo>
                    <a:pt x="598" y="1630"/>
                    <a:pt x="613" y="1627"/>
                    <a:pt x="632" y="1624"/>
                  </a:cubicBezTo>
                  <a:cubicBezTo>
                    <a:pt x="635" y="1624"/>
                    <a:pt x="638" y="1622"/>
                    <a:pt x="641" y="1621"/>
                  </a:cubicBezTo>
                  <a:cubicBezTo>
                    <a:pt x="642" y="1621"/>
                    <a:pt x="644" y="1619"/>
                    <a:pt x="646" y="1617"/>
                  </a:cubicBezTo>
                  <a:cubicBezTo>
                    <a:pt x="649" y="1617"/>
                    <a:pt x="655" y="1616"/>
                    <a:pt x="655" y="1616"/>
                  </a:cubicBezTo>
                  <a:cubicBezTo>
                    <a:pt x="659" y="1610"/>
                    <a:pt x="664" y="1603"/>
                    <a:pt x="670" y="1600"/>
                  </a:cubicBezTo>
                  <a:cubicBezTo>
                    <a:pt x="675" y="1594"/>
                    <a:pt x="678" y="1591"/>
                    <a:pt x="683" y="1588"/>
                  </a:cubicBezTo>
                  <a:cubicBezTo>
                    <a:pt x="687" y="1581"/>
                    <a:pt x="697" y="1577"/>
                    <a:pt x="704" y="1574"/>
                  </a:cubicBezTo>
                  <a:cubicBezTo>
                    <a:pt x="715" y="1563"/>
                    <a:pt x="726" y="1550"/>
                    <a:pt x="731" y="1535"/>
                  </a:cubicBezTo>
                  <a:cubicBezTo>
                    <a:pt x="731" y="1531"/>
                    <a:pt x="729" y="1528"/>
                    <a:pt x="729" y="1525"/>
                  </a:cubicBezTo>
                  <a:cubicBezTo>
                    <a:pt x="729" y="1494"/>
                    <a:pt x="737" y="1505"/>
                    <a:pt x="754" y="1494"/>
                  </a:cubicBezTo>
                  <a:cubicBezTo>
                    <a:pt x="759" y="1488"/>
                    <a:pt x="762" y="1483"/>
                    <a:pt x="765" y="1475"/>
                  </a:cubicBezTo>
                  <a:cubicBezTo>
                    <a:pt x="763" y="1458"/>
                    <a:pt x="765" y="1439"/>
                    <a:pt x="755" y="1424"/>
                  </a:cubicBezTo>
                  <a:cubicBezTo>
                    <a:pt x="759" y="1413"/>
                    <a:pt x="771" y="1419"/>
                    <a:pt x="779" y="1422"/>
                  </a:cubicBezTo>
                  <a:cubicBezTo>
                    <a:pt x="782" y="1427"/>
                    <a:pt x="782" y="1435"/>
                    <a:pt x="785" y="1427"/>
                  </a:cubicBezTo>
                  <a:cubicBezTo>
                    <a:pt x="786" y="1416"/>
                    <a:pt x="786" y="1405"/>
                    <a:pt x="786" y="1396"/>
                  </a:cubicBezTo>
                  <a:cubicBezTo>
                    <a:pt x="788" y="1386"/>
                    <a:pt x="810" y="1385"/>
                    <a:pt x="817" y="1380"/>
                  </a:cubicBezTo>
                  <a:cubicBezTo>
                    <a:pt x="820" y="1374"/>
                    <a:pt x="831" y="1367"/>
                    <a:pt x="837" y="1363"/>
                  </a:cubicBezTo>
                  <a:cubicBezTo>
                    <a:pt x="841" y="1361"/>
                    <a:pt x="847" y="1356"/>
                    <a:pt x="847" y="1356"/>
                  </a:cubicBezTo>
                  <a:cubicBezTo>
                    <a:pt x="855" y="1345"/>
                    <a:pt x="845" y="1333"/>
                    <a:pt x="844" y="1320"/>
                  </a:cubicBezTo>
                  <a:cubicBezTo>
                    <a:pt x="845" y="1310"/>
                    <a:pt x="847" y="1308"/>
                    <a:pt x="850" y="1299"/>
                  </a:cubicBezTo>
                  <a:cubicBezTo>
                    <a:pt x="847" y="1288"/>
                    <a:pt x="842" y="1288"/>
                    <a:pt x="834" y="1280"/>
                  </a:cubicBezTo>
                  <a:cubicBezTo>
                    <a:pt x="833" y="1275"/>
                    <a:pt x="830" y="1266"/>
                    <a:pt x="830" y="1266"/>
                  </a:cubicBezTo>
                  <a:cubicBezTo>
                    <a:pt x="831" y="1250"/>
                    <a:pt x="831" y="1236"/>
                    <a:pt x="831" y="1220"/>
                  </a:cubicBezTo>
                  <a:cubicBezTo>
                    <a:pt x="833" y="1192"/>
                    <a:pt x="861" y="1183"/>
                    <a:pt x="876" y="1166"/>
                  </a:cubicBezTo>
                  <a:cubicBezTo>
                    <a:pt x="879" y="1160"/>
                    <a:pt x="884" y="1160"/>
                    <a:pt x="885" y="1153"/>
                  </a:cubicBezTo>
                  <a:cubicBezTo>
                    <a:pt x="890" y="1144"/>
                    <a:pt x="889" y="1142"/>
                    <a:pt x="895" y="1136"/>
                  </a:cubicBezTo>
                  <a:cubicBezTo>
                    <a:pt x="898" y="1127"/>
                    <a:pt x="906" y="1114"/>
                    <a:pt x="915" y="1111"/>
                  </a:cubicBezTo>
                  <a:cubicBezTo>
                    <a:pt x="920" y="1105"/>
                    <a:pt x="924" y="1099"/>
                    <a:pt x="930" y="1094"/>
                  </a:cubicBezTo>
                  <a:cubicBezTo>
                    <a:pt x="935" y="1089"/>
                    <a:pt x="938" y="1089"/>
                    <a:pt x="943" y="1084"/>
                  </a:cubicBezTo>
                  <a:cubicBezTo>
                    <a:pt x="947" y="1080"/>
                    <a:pt x="949" y="1078"/>
                    <a:pt x="955" y="1077"/>
                  </a:cubicBezTo>
                  <a:cubicBezTo>
                    <a:pt x="961" y="1066"/>
                    <a:pt x="958" y="1069"/>
                    <a:pt x="966" y="1064"/>
                  </a:cubicBezTo>
                  <a:cubicBezTo>
                    <a:pt x="972" y="1055"/>
                    <a:pt x="978" y="1045"/>
                    <a:pt x="983" y="1036"/>
                  </a:cubicBezTo>
                  <a:cubicBezTo>
                    <a:pt x="988" y="1030"/>
                    <a:pt x="989" y="1019"/>
                    <a:pt x="991" y="1013"/>
                  </a:cubicBezTo>
                  <a:cubicBezTo>
                    <a:pt x="994" y="1003"/>
                    <a:pt x="992" y="1009"/>
                    <a:pt x="998" y="999"/>
                  </a:cubicBezTo>
                  <a:cubicBezTo>
                    <a:pt x="1003" y="992"/>
                    <a:pt x="1003" y="984"/>
                    <a:pt x="1005" y="977"/>
                  </a:cubicBezTo>
                  <a:cubicBezTo>
                    <a:pt x="1003" y="966"/>
                    <a:pt x="1000" y="970"/>
                    <a:pt x="989" y="974"/>
                  </a:cubicBezTo>
                  <a:cubicBezTo>
                    <a:pt x="971" y="986"/>
                    <a:pt x="941" y="983"/>
                    <a:pt x="921" y="983"/>
                  </a:cubicBezTo>
                  <a:cubicBezTo>
                    <a:pt x="892" y="981"/>
                    <a:pt x="895" y="977"/>
                    <a:pt x="878" y="961"/>
                  </a:cubicBezTo>
                  <a:cubicBezTo>
                    <a:pt x="875" y="949"/>
                    <a:pt x="867" y="944"/>
                    <a:pt x="858" y="936"/>
                  </a:cubicBezTo>
                  <a:cubicBezTo>
                    <a:pt x="853" y="933"/>
                    <a:pt x="844" y="930"/>
                    <a:pt x="844" y="930"/>
                  </a:cubicBezTo>
                  <a:cubicBezTo>
                    <a:pt x="837" y="909"/>
                    <a:pt x="828" y="891"/>
                    <a:pt x="817" y="872"/>
                  </a:cubicBezTo>
                  <a:cubicBezTo>
                    <a:pt x="811" y="866"/>
                    <a:pt x="816" y="869"/>
                    <a:pt x="805" y="863"/>
                  </a:cubicBezTo>
                  <a:cubicBezTo>
                    <a:pt x="802" y="859"/>
                    <a:pt x="796" y="856"/>
                    <a:pt x="796" y="856"/>
                  </a:cubicBezTo>
                  <a:cubicBezTo>
                    <a:pt x="786" y="842"/>
                    <a:pt x="794" y="825"/>
                    <a:pt x="785" y="813"/>
                  </a:cubicBezTo>
                  <a:cubicBezTo>
                    <a:pt x="774" y="794"/>
                    <a:pt x="759" y="772"/>
                    <a:pt x="745" y="758"/>
                  </a:cubicBezTo>
                  <a:cubicBezTo>
                    <a:pt x="742" y="744"/>
                    <a:pt x="737" y="736"/>
                    <a:pt x="729" y="723"/>
                  </a:cubicBezTo>
                  <a:cubicBezTo>
                    <a:pt x="726" y="720"/>
                    <a:pt x="723" y="709"/>
                    <a:pt x="723" y="709"/>
                  </a:cubicBezTo>
                  <a:cubicBezTo>
                    <a:pt x="740" y="705"/>
                    <a:pt x="757" y="733"/>
                    <a:pt x="766" y="744"/>
                  </a:cubicBezTo>
                  <a:cubicBezTo>
                    <a:pt x="771" y="758"/>
                    <a:pt x="771" y="759"/>
                    <a:pt x="786" y="764"/>
                  </a:cubicBezTo>
                  <a:cubicBezTo>
                    <a:pt x="793" y="766"/>
                    <a:pt x="800" y="773"/>
                    <a:pt x="800" y="773"/>
                  </a:cubicBezTo>
                  <a:cubicBezTo>
                    <a:pt x="803" y="780"/>
                    <a:pt x="808" y="784"/>
                    <a:pt x="813" y="791"/>
                  </a:cubicBezTo>
                  <a:cubicBezTo>
                    <a:pt x="813" y="803"/>
                    <a:pt x="814" y="809"/>
                    <a:pt x="817" y="819"/>
                  </a:cubicBezTo>
                  <a:cubicBezTo>
                    <a:pt x="819" y="842"/>
                    <a:pt x="820" y="841"/>
                    <a:pt x="839" y="847"/>
                  </a:cubicBezTo>
                  <a:cubicBezTo>
                    <a:pt x="844" y="852"/>
                    <a:pt x="847" y="856"/>
                    <a:pt x="851" y="861"/>
                  </a:cubicBezTo>
                  <a:cubicBezTo>
                    <a:pt x="851" y="863"/>
                    <a:pt x="853" y="864"/>
                    <a:pt x="853" y="866"/>
                  </a:cubicBezTo>
                  <a:cubicBezTo>
                    <a:pt x="853" y="869"/>
                    <a:pt x="853" y="874"/>
                    <a:pt x="855" y="877"/>
                  </a:cubicBezTo>
                  <a:cubicBezTo>
                    <a:pt x="856" y="884"/>
                    <a:pt x="870" y="889"/>
                    <a:pt x="875" y="894"/>
                  </a:cubicBezTo>
                  <a:cubicBezTo>
                    <a:pt x="887" y="927"/>
                    <a:pt x="870" y="945"/>
                    <a:pt x="910" y="955"/>
                  </a:cubicBezTo>
                  <a:cubicBezTo>
                    <a:pt x="921" y="953"/>
                    <a:pt x="926" y="955"/>
                    <a:pt x="933" y="949"/>
                  </a:cubicBezTo>
                  <a:cubicBezTo>
                    <a:pt x="938" y="942"/>
                    <a:pt x="944" y="941"/>
                    <a:pt x="951" y="936"/>
                  </a:cubicBezTo>
                  <a:cubicBezTo>
                    <a:pt x="972" y="924"/>
                    <a:pt x="978" y="920"/>
                    <a:pt x="1003" y="916"/>
                  </a:cubicBezTo>
                  <a:cubicBezTo>
                    <a:pt x="1009" y="914"/>
                    <a:pt x="1017" y="911"/>
                    <a:pt x="1025" y="909"/>
                  </a:cubicBezTo>
                  <a:cubicBezTo>
                    <a:pt x="1031" y="906"/>
                    <a:pt x="1036" y="899"/>
                    <a:pt x="1042" y="897"/>
                  </a:cubicBezTo>
                  <a:cubicBezTo>
                    <a:pt x="1051" y="894"/>
                    <a:pt x="1060" y="894"/>
                    <a:pt x="1068" y="888"/>
                  </a:cubicBezTo>
                  <a:cubicBezTo>
                    <a:pt x="1073" y="881"/>
                    <a:pt x="1079" y="877"/>
                    <a:pt x="1084" y="869"/>
                  </a:cubicBezTo>
                  <a:cubicBezTo>
                    <a:pt x="1087" y="861"/>
                    <a:pt x="1088" y="850"/>
                    <a:pt x="1098" y="844"/>
                  </a:cubicBezTo>
                  <a:cubicBezTo>
                    <a:pt x="1104" y="836"/>
                    <a:pt x="1105" y="825"/>
                    <a:pt x="1108" y="816"/>
                  </a:cubicBezTo>
                  <a:cubicBezTo>
                    <a:pt x="1110" y="811"/>
                    <a:pt x="1115" y="808"/>
                    <a:pt x="1116" y="803"/>
                  </a:cubicBezTo>
                  <a:cubicBezTo>
                    <a:pt x="1110" y="800"/>
                    <a:pt x="1110" y="805"/>
                    <a:pt x="1102" y="808"/>
                  </a:cubicBezTo>
                  <a:cubicBezTo>
                    <a:pt x="1099" y="802"/>
                    <a:pt x="1104" y="795"/>
                    <a:pt x="1098" y="792"/>
                  </a:cubicBezTo>
                  <a:cubicBezTo>
                    <a:pt x="1094" y="789"/>
                    <a:pt x="1084" y="788"/>
                    <a:pt x="1084" y="788"/>
                  </a:cubicBezTo>
                  <a:cubicBezTo>
                    <a:pt x="1077" y="780"/>
                    <a:pt x="1076" y="783"/>
                    <a:pt x="1067" y="786"/>
                  </a:cubicBezTo>
                  <a:cubicBezTo>
                    <a:pt x="1064" y="788"/>
                    <a:pt x="1057" y="789"/>
                    <a:pt x="1057" y="789"/>
                  </a:cubicBezTo>
                  <a:cubicBezTo>
                    <a:pt x="1054" y="789"/>
                    <a:pt x="1051" y="789"/>
                    <a:pt x="1048" y="788"/>
                  </a:cubicBezTo>
                  <a:cubicBezTo>
                    <a:pt x="1046" y="786"/>
                    <a:pt x="1045" y="778"/>
                    <a:pt x="1045" y="778"/>
                  </a:cubicBezTo>
                  <a:cubicBezTo>
                    <a:pt x="1046" y="778"/>
                    <a:pt x="1048" y="777"/>
                    <a:pt x="1050" y="775"/>
                  </a:cubicBezTo>
                  <a:cubicBezTo>
                    <a:pt x="1060" y="772"/>
                    <a:pt x="1067" y="778"/>
                    <a:pt x="1060" y="763"/>
                  </a:cubicBezTo>
                  <a:cubicBezTo>
                    <a:pt x="1059" y="763"/>
                    <a:pt x="1057" y="761"/>
                    <a:pt x="1056" y="761"/>
                  </a:cubicBezTo>
                  <a:cubicBezTo>
                    <a:pt x="1053" y="761"/>
                    <a:pt x="1048" y="761"/>
                    <a:pt x="1046" y="763"/>
                  </a:cubicBezTo>
                  <a:cubicBezTo>
                    <a:pt x="1046" y="764"/>
                    <a:pt x="1045" y="766"/>
                    <a:pt x="1043" y="767"/>
                  </a:cubicBezTo>
                  <a:cubicBezTo>
                    <a:pt x="1036" y="775"/>
                    <a:pt x="1025" y="777"/>
                    <a:pt x="1016" y="780"/>
                  </a:cubicBezTo>
                  <a:cubicBezTo>
                    <a:pt x="1011" y="780"/>
                    <a:pt x="1006" y="778"/>
                    <a:pt x="1003" y="777"/>
                  </a:cubicBezTo>
                  <a:cubicBezTo>
                    <a:pt x="1002" y="777"/>
                    <a:pt x="997" y="775"/>
                    <a:pt x="997" y="775"/>
                  </a:cubicBezTo>
                  <a:cubicBezTo>
                    <a:pt x="988" y="763"/>
                    <a:pt x="986" y="761"/>
                    <a:pt x="971" y="758"/>
                  </a:cubicBezTo>
                  <a:cubicBezTo>
                    <a:pt x="971" y="753"/>
                    <a:pt x="974" y="747"/>
                    <a:pt x="971" y="742"/>
                  </a:cubicBezTo>
                  <a:cubicBezTo>
                    <a:pt x="969" y="739"/>
                    <a:pt x="960" y="736"/>
                    <a:pt x="957" y="734"/>
                  </a:cubicBezTo>
                  <a:cubicBezTo>
                    <a:pt x="954" y="733"/>
                    <a:pt x="947" y="731"/>
                    <a:pt x="947" y="731"/>
                  </a:cubicBezTo>
                  <a:cubicBezTo>
                    <a:pt x="941" y="725"/>
                    <a:pt x="935" y="722"/>
                    <a:pt x="929" y="716"/>
                  </a:cubicBezTo>
                  <a:cubicBezTo>
                    <a:pt x="930" y="706"/>
                    <a:pt x="932" y="700"/>
                    <a:pt x="941" y="697"/>
                  </a:cubicBezTo>
                  <a:cubicBezTo>
                    <a:pt x="955" y="698"/>
                    <a:pt x="968" y="702"/>
                    <a:pt x="980" y="705"/>
                  </a:cubicBezTo>
                  <a:cubicBezTo>
                    <a:pt x="986" y="711"/>
                    <a:pt x="988" y="716"/>
                    <a:pt x="995" y="720"/>
                  </a:cubicBezTo>
                  <a:cubicBezTo>
                    <a:pt x="1005" y="734"/>
                    <a:pt x="1012" y="736"/>
                    <a:pt x="1025" y="744"/>
                  </a:cubicBezTo>
                  <a:cubicBezTo>
                    <a:pt x="1033" y="742"/>
                    <a:pt x="1045" y="747"/>
                    <a:pt x="1051" y="741"/>
                  </a:cubicBezTo>
                  <a:cubicBezTo>
                    <a:pt x="1060" y="733"/>
                    <a:pt x="1048" y="738"/>
                    <a:pt x="1059" y="734"/>
                  </a:cubicBezTo>
                  <a:cubicBezTo>
                    <a:pt x="1064" y="738"/>
                    <a:pt x="1068" y="739"/>
                    <a:pt x="1073" y="742"/>
                  </a:cubicBezTo>
                  <a:cubicBezTo>
                    <a:pt x="1079" y="752"/>
                    <a:pt x="1093" y="750"/>
                    <a:pt x="1104" y="753"/>
                  </a:cubicBezTo>
                  <a:cubicBezTo>
                    <a:pt x="1121" y="764"/>
                    <a:pt x="1110" y="759"/>
                    <a:pt x="1141" y="761"/>
                  </a:cubicBezTo>
                  <a:cubicBezTo>
                    <a:pt x="1152" y="763"/>
                    <a:pt x="1156" y="766"/>
                    <a:pt x="1163" y="775"/>
                  </a:cubicBezTo>
                  <a:cubicBezTo>
                    <a:pt x="1159" y="788"/>
                    <a:pt x="1167" y="781"/>
                    <a:pt x="1173" y="777"/>
                  </a:cubicBezTo>
                  <a:cubicBezTo>
                    <a:pt x="1175" y="770"/>
                    <a:pt x="1178" y="770"/>
                    <a:pt x="1181" y="764"/>
                  </a:cubicBezTo>
                  <a:cubicBezTo>
                    <a:pt x="1190" y="767"/>
                    <a:pt x="1189" y="772"/>
                    <a:pt x="1187" y="783"/>
                  </a:cubicBezTo>
                  <a:cubicBezTo>
                    <a:pt x="1195" y="789"/>
                    <a:pt x="1206" y="786"/>
                    <a:pt x="1215" y="789"/>
                  </a:cubicBezTo>
                  <a:cubicBezTo>
                    <a:pt x="1221" y="791"/>
                    <a:pt x="1226" y="797"/>
                    <a:pt x="1234" y="800"/>
                  </a:cubicBezTo>
                  <a:cubicBezTo>
                    <a:pt x="1245" y="803"/>
                    <a:pt x="1255" y="808"/>
                    <a:pt x="1265" y="816"/>
                  </a:cubicBezTo>
                  <a:cubicBezTo>
                    <a:pt x="1268" y="827"/>
                    <a:pt x="1272" y="831"/>
                    <a:pt x="1282" y="834"/>
                  </a:cubicBezTo>
                  <a:cubicBezTo>
                    <a:pt x="1286" y="842"/>
                    <a:pt x="1288" y="847"/>
                    <a:pt x="1296" y="852"/>
                  </a:cubicBezTo>
                  <a:cubicBezTo>
                    <a:pt x="1308" y="849"/>
                    <a:pt x="1302" y="850"/>
                    <a:pt x="1314" y="847"/>
                  </a:cubicBezTo>
                  <a:cubicBezTo>
                    <a:pt x="1316" y="845"/>
                    <a:pt x="1319" y="845"/>
                    <a:pt x="1319" y="845"/>
                  </a:cubicBezTo>
                  <a:cubicBezTo>
                    <a:pt x="1328" y="852"/>
                    <a:pt x="1322" y="842"/>
                    <a:pt x="1319" y="839"/>
                  </a:cubicBezTo>
                  <a:cubicBezTo>
                    <a:pt x="1316" y="844"/>
                    <a:pt x="1311" y="847"/>
                    <a:pt x="1310" y="853"/>
                  </a:cubicBezTo>
                  <a:cubicBezTo>
                    <a:pt x="1310" y="856"/>
                    <a:pt x="1307" y="863"/>
                    <a:pt x="1307" y="863"/>
                  </a:cubicBezTo>
                  <a:cubicBezTo>
                    <a:pt x="1308" y="869"/>
                    <a:pt x="1310" y="880"/>
                    <a:pt x="1319" y="880"/>
                  </a:cubicBezTo>
                  <a:lnTo>
                    <a:pt x="1320" y="916"/>
                  </a:lnTo>
                  <a:lnTo>
                    <a:pt x="1348" y="1005"/>
                  </a:lnTo>
                  <a:lnTo>
                    <a:pt x="1373" y="1033"/>
                  </a:lnTo>
                  <a:lnTo>
                    <a:pt x="1416" y="994"/>
                  </a:lnTo>
                  <a:lnTo>
                    <a:pt x="1413" y="967"/>
                  </a:lnTo>
                  <a:lnTo>
                    <a:pt x="1424" y="959"/>
                  </a:lnTo>
                  <a:lnTo>
                    <a:pt x="1423" y="925"/>
                  </a:lnTo>
                  <a:lnTo>
                    <a:pt x="1452" y="916"/>
                  </a:lnTo>
                  <a:lnTo>
                    <a:pt x="1520" y="855"/>
                  </a:lnTo>
                  <a:lnTo>
                    <a:pt x="1533" y="839"/>
                  </a:lnTo>
                  <a:lnTo>
                    <a:pt x="1588" y="824"/>
                  </a:lnTo>
                  <a:lnTo>
                    <a:pt x="1608" y="847"/>
                  </a:lnTo>
                  <a:lnTo>
                    <a:pt x="1602" y="858"/>
                  </a:lnTo>
                  <a:lnTo>
                    <a:pt x="1619" y="875"/>
                  </a:lnTo>
                  <a:lnTo>
                    <a:pt x="1624" y="899"/>
                  </a:lnTo>
                  <a:lnTo>
                    <a:pt x="1641" y="906"/>
                  </a:lnTo>
                  <a:lnTo>
                    <a:pt x="1677" y="892"/>
                  </a:lnTo>
                  <a:lnTo>
                    <a:pt x="1675" y="975"/>
                  </a:lnTo>
                  <a:lnTo>
                    <a:pt x="1684" y="956"/>
                  </a:lnTo>
                  <a:lnTo>
                    <a:pt x="1707" y="1000"/>
                  </a:lnTo>
                  <a:lnTo>
                    <a:pt x="1704" y="1030"/>
                  </a:lnTo>
                  <a:lnTo>
                    <a:pt x="1718" y="1013"/>
                  </a:lnTo>
                  <a:lnTo>
                    <a:pt x="1721" y="997"/>
                  </a:lnTo>
                  <a:lnTo>
                    <a:pt x="1738" y="972"/>
                  </a:lnTo>
                  <a:lnTo>
                    <a:pt x="1728" y="958"/>
                  </a:lnTo>
                  <a:lnTo>
                    <a:pt x="1737" y="942"/>
                  </a:lnTo>
                  <a:lnTo>
                    <a:pt x="1725" y="913"/>
                  </a:lnTo>
                  <a:lnTo>
                    <a:pt x="1732" y="889"/>
                  </a:lnTo>
                  <a:lnTo>
                    <a:pt x="1715" y="895"/>
                  </a:lnTo>
                  <a:lnTo>
                    <a:pt x="1707" y="874"/>
                  </a:lnTo>
                  <a:lnTo>
                    <a:pt x="1701" y="844"/>
                  </a:lnTo>
                  <a:lnTo>
                    <a:pt x="1714" y="816"/>
                  </a:lnTo>
                  <a:lnTo>
                    <a:pt x="1728" y="834"/>
                  </a:lnTo>
                  <a:lnTo>
                    <a:pt x="1721" y="880"/>
                  </a:lnTo>
                  <a:lnTo>
                    <a:pt x="1738" y="849"/>
                  </a:lnTo>
                  <a:lnTo>
                    <a:pt x="1732" y="824"/>
                  </a:lnTo>
                  <a:lnTo>
                    <a:pt x="1752" y="808"/>
                  </a:lnTo>
                  <a:lnTo>
                    <a:pt x="1752" y="797"/>
                  </a:lnTo>
                  <a:lnTo>
                    <a:pt x="1759" y="800"/>
                  </a:lnTo>
                  <a:lnTo>
                    <a:pt x="1796" y="756"/>
                  </a:lnTo>
                  <a:lnTo>
                    <a:pt x="1805" y="684"/>
                  </a:lnTo>
                  <a:lnTo>
                    <a:pt x="1810" y="655"/>
                  </a:lnTo>
                  <a:lnTo>
                    <a:pt x="1794" y="664"/>
                  </a:lnTo>
                  <a:lnTo>
                    <a:pt x="1788" y="655"/>
                  </a:lnTo>
                  <a:lnTo>
                    <a:pt x="1800" y="638"/>
                  </a:lnTo>
                  <a:lnTo>
                    <a:pt x="1776" y="592"/>
                  </a:lnTo>
                  <a:lnTo>
                    <a:pt x="1763" y="580"/>
                  </a:lnTo>
                  <a:lnTo>
                    <a:pt x="1783" y="544"/>
                  </a:lnTo>
                  <a:lnTo>
                    <a:pt x="1762" y="539"/>
                  </a:lnTo>
                  <a:lnTo>
                    <a:pt x="1743" y="531"/>
                  </a:lnTo>
                  <a:lnTo>
                    <a:pt x="1751" y="503"/>
                  </a:lnTo>
                  <a:lnTo>
                    <a:pt x="1763" y="487"/>
                  </a:lnTo>
                  <a:lnTo>
                    <a:pt x="1766" y="519"/>
                  </a:lnTo>
                  <a:lnTo>
                    <a:pt x="1788" y="498"/>
                  </a:lnTo>
                  <a:lnTo>
                    <a:pt x="1805" y="497"/>
                  </a:lnTo>
                  <a:lnTo>
                    <a:pt x="1797" y="519"/>
                  </a:lnTo>
                  <a:lnTo>
                    <a:pt x="1824" y="528"/>
                  </a:lnTo>
                  <a:lnTo>
                    <a:pt x="1816" y="545"/>
                  </a:lnTo>
                  <a:lnTo>
                    <a:pt x="1830" y="559"/>
                  </a:lnTo>
                  <a:lnTo>
                    <a:pt x="1830" y="588"/>
                  </a:lnTo>
                  <a:lnTo>
                    <a:pt x="1861" y="559"/>
                  </a:lnTo>
                  <a:lnTo>
                    <a:pt x="1850" y="531"/>
                  </a:lnTo>
                  <a:lnTo>
                    <a:pt x="1821" y="489"/>
                  </a:lnTo>
                  <a:lnTo>
                    <a:pt x="1830" y="473"/>
                  </a:lnTo>
                  <a:lnTo>
                    <a:pt x="1824" y="448"/>
                  </a:lnTo>
                  <a:lnTo>
                    <a:pt x="1844" y="427"/>
                  </a:lnTo>
                  <a:lnTo>
                    <a:pt x="1868" y="416"/>
                  </a:lnTo>
                  <a:lnTo>
                    <a:pt x="1867" y="367"/>
                  </a:lnTo>
                  <a:lnTo>
                    <a:pt x="1865" y="333"/>
                  </a:lnTo>
                  <a:lnTo>
                    <a:pt x="1858" y="302"/>
                  </a:lnTo>
                  <a:lnTo>
                    <a:pt x="1830" y="248"/>
                  </a:lnTo>
                  <a:lnTo>
                    <a:pt x="1825" y="275"/>
                  </a:lnTo>
                  <a:lnTo>
                    <a:pt x="1807" y="258"/>
                  </a:lnTo>
                  <a:lnTo>
                    <a:pt x="1790" y="266"/>
                  </a:lnTo>
                  <a:lnTo>
                    <a:pt x="1805" y="226"/>
                  </a:lnTo>
                  <a:lnTo>
                    <a:pt x="1821" y="192"/>
                  </a:lnTo>
                  <a:lnTo>
                    <a:pt x="1850" y="176"/>
                  </a:lnTo>
                  <a:lnTo>
                    <a:pt x="1853" y="161"/>
                  </a:lnTo>
                  <a:lnTo>
                    <a:pt x="1873" y="155"/>
                  </a:lnTo>
                  <a:lnTo>
                    <a:pt x="1873" y="170"/>
                  </a:lnTo>
                  <a:lnTo>
                    <a:pt x="1896" y="145"/>
                  </a:lnTo>
                  <a:lnTo>
                    <a:pt x="1882" y="139"/>
                  </a:lnTo>
                  <a:lnTo>
                    <a:pt x="1882" y="120"/>
                  </a:lnTo>
                  <a:lnTo>
                    <a:pt x="1899" y="108"/>
                  </a:lnTo>
                  <a:lnTo>
                    <a:pt x="1906" y="122"/>
                  </a:lnTo>
                  <a:lnTo>
                    <a:pt x="1929" y="100"/>
                  </a:lnTo>
                  <a:lnTo>
                    <a:pt x="1926" y="120"/>
                  </a:lnTo>
                  <a:lnTo>
                    <a:pt x="1927" y="136"/>
                  </a:lnTo>
                  <a:lnTo>
                    <a:pt x="1926" y="158"/>
                  </a:lnTo>
                  <a:lnTo>
                    <a:pt x="1918" y="175"/>
                  </a:lnTo>
                  <a:lnTo>
                    <a:pt x="1932" y="197"/>
                  </a:lnTo>
                  <a:lnTo>
                    <a:pt x="1938" y="212"/>
                  </a:lnTo>
                  <a:lnTo>
                    <a:pt x="1947" y="209"/>
                  </a:lnTo>
                  <a:lnTo>
                    <a:pt x="1992" y="256"/>
                  </a:lnTo>
                  <a:lnTo>
                    <a:pt x="2002" y="233"/>
                  </a:lnTo>
                  <a:lnTo>
                    <a:pt x="2014" y="216"/>
                  </a:lnTo>
                  <a:lnTo>
                    <a:pt x="1994" y="205"/>
                  </a:lnTo>
                  <a:lnTo>
                    <a:pt x="1999" y="184"/>
                  </a:lnTo>
                  <a:lnTo>
                    <a:pt x="1999" y="172"/>
                  </a:lnTo>
                  <a:lnTo>
                    <a:pt x="1978" y="150"/>
                  </a:lnTo>
                  <a:lnTo>
                    <a:pt x="1960" y="147"/>
                  </a:lnTo>
                  <a:lnTo>
                    <a:pt x="1943" y="123"/>
                  </a:lnTo>
                  <a:lnTo>
                    <a:pt x="1966" y="119"/>
                  </a:lnTo>
                  <a:lnTo>
                    <a:pt x="1977" y="100"/>
                  </a:lnTo>
                  <a:lnTo>
                    <a:pt x="1991" y="106"/>
                  </a:lnTo>
                  <a:lnTo>
                    <a:pt x="2005" y="98"/>
                  </a:lnTo>
                  <a:lnTo>
                    <a:pt x="1990" y="80"/>
                  </a:lnTo>
                  <a:lnTo>
                    <a:pt x="2002" y="69"/>
                  </a:lnTo>
                  <a:lnTo>
                    <a:pt x="2021" y="68"/>
                  </a:lnTo>
                  <a:lnTo>
                    <a:pt x="2000" y="53"/>
                  </a:lnTo>
                  <a:lnTo>
                    <a:pt x="1975" y="51"/>
                  </a:lnTo>
                  <a:lnTo>
                    <a:pt x="1990" y="32"/>
                  </a:lnTo>
                  <a:lnTo>
                    <a:pt x="1989" y="11"/>
                  </a:lnTo>
                  <a:lnTo>
                    <a:pt x="2005" y="27"/>
                  </a:lnTo>
                  <a:lnTo>
                    <a:pt x="2015" y="18"/>
                  </a:lnTo>
                  <a:lnTo>
                    <a:pt x="2024" y="21"/>
                  </a:lnTo>
                  <a:lnTo>
                    <a:pt x="2038" y="36"/>
                  </a:lnTo>
                  <a:lnTo>
                    <a:pt x="2060" y="33"/>
                  </a:lnTo>
                  <a:lnTo>
                    <a:pt x="2042" y="15"/>
                  </a:lnTo>
                  <a:lnTo>
                    <a:pt x="2038" y="0"/>
                  </a:lnTo>
                  <a:lnTo>
                    <a:pt x="2006" y="5"/>
                  </a:lnTo>
                  <a:lnTo>
                    <a:pt x="1994" y="0"/>
                  </a:lnTo>
                  <a:lnTo>
                    <a:pt x="1955" y="11"/>
                  </a:lnTo>
                  <a:lnTo>
                    <a:pt x="1913" y="18"/>
                  </a:lnTo>
                  <a:lnTo>
                    <a:pt x="1886" y="30"/>
                  </a:lnTo>
                  <a:lnTo>
                    <a:pt x="1885" y="47"/>
                  </a:lnTo>
                  <a:lnTo>
                    <a:pt x="1864" y="50"/>
                  </a:lnTo>
                  <a:cubicBezTo>
                    <a:pt x="1858" y="55"/>
                    <a:pt x="1854" y="75"/>
                    <a:pt x="1847" y="77"/>
                  </a:cubicBezTo>
                  <a:cubicBezTo>
                    <a:pt x="1839" y="82"/>
                    <a:pt x="1830" y="65"/>
                    <a:pt x="1820" y="63"/>
                  </a:cubicBezTo>
                  <a:lnTo>
                    <a:pt x="1786" y="66"/>
                  </a:lnTo>
                  <a:lnTo>
                    <a:pt x="1732" y="56"/>
                  </a:lnTo>
                  <a:lnTo>
                    <a:pt x="1709" y="62"/>
                  </a:lnTo>
                  <a:lnTo>
                    <a:pt x="1678" y="56"/>
                  </a:lnTo>
                  <a:lnTo>
                    <a:pt x="1666" y="47"/>
                  </a:lnTo>
                  <a:lnTo>
                    <a:pt x="1643" y="50"/>
                  </a:lnTo>
                  <a:cubicBezTo>
                    <a:pt x="1635" y="52"/>
                    <a:pt x="1626" y="57"/>
                    <a:pt x="1618" y="60"/>
                  </a:cubicBezTo>
                  <a:cubicBezTo>
                    <a:pt x="1610" y="63"/>
                    <a:pt x="1603" y="67"/>
                    <a:pt x="1597" y="71"/>
                  </a:cubicBezTo>
                  <a:cubicBezTo>
                    <a:pt x="1591" y="75"/>
                    <a:pt x="1587" y="84"/>
                    <a:pt x="1583" y="83"/>
                  </a:cubicBezTo>
                  <a:cubicBezTo>
                    <a:pt x="1571" y="90"/>
                    <a:pt x="1576" y="67"/>
                    <a:pt x="1571" y="65"/>
                  </a:cubicBezTo>
                  <a:lnTo>
                    <a:pt x="1553" y="69"/>
                  </a:lnTo>
                  <a:cubicBezTo>
                    <a:pt x="1544" y="66"/>
                    <a:pt x="1531" y="50"/>
                    <a:pt x="1517" y="47"/>
                  </a:cubicBezTo>
                  <a:cubicBezTo>
                    <a:pt x="1503" y="46"/>
                    <a:pt x="1479" y="45"/>
                    <a:pt x="1468" y="48"/>
                  </a:cubicBezTo>
                  <a:cubicBezTo>
                    <a:pt x="1457" y="51"/>
                    <a:pt x="1461" y="63"/>
                    <a:pt x="1451" y="63"/>
                  </a:cubicBezTo>
                  <a:cubicBezTo>
                    <a:pt x="1439" y="66"/>
                    <a:pt x="1419" y="48"/>
                    <a:pt x="1408" y="47"/>
                  </a:cubicBezTo>
                  <a:cubicBezTo>
                    <a:pt x="1397" y="46"/>
                    <a:pt x="1390" y="59"/>
                    <a:pt x="1382" y="59"/>
                  </a:cubicBezTo>
                  <a:cubicBezTo>
                    <a:pt x="1374" y="59"/>
                    <a:pt x="1362" y="52"/>
                    <a:pt x="1357" y="47"/>
                  </a:cubicBezTo>
                  <a:cubicBezTo>
                    <a:pt x="1352" y="42"/>
                    <a:pt x="1356" y="36"/>
                    <a:pt x="1349" y="30"/>
                  </a:cubicBezTo>
                  <a:cubicBezTo>
                    <a:pt x="1333" y="26"/>
                    <a:pt x="1330" y="13"/>
                    <a:pt x="1318" y="11"/>
                  </a:cubicBezTo>
                  <a:cubicBezTo>
                    <a:pt x="1306" y="9"/>
                    <a:pt x="1287" y="20"/>
                    <a:pt x="1277" y="20"/>
                  </a:cubicBezTo>
                  <a:cubicBezTo>
                    <a:pt x="1267" y="20"/>
                    <a:pt x="1268" y="10"/>
                    <a:pt x="1259" y="9"/>
                  </a:cubicBezTo>
                  <a:lnTo>
                    <a:pt x="1222" y="14"/>
                  </a:lnTo>
                  <a:lnTo>
                    <a:pt x="1210" y="32"/>
                  </a:lnTo>
                  <a:cubicBezTo>
                    <a:pt x="1203" y="35"/>
                    <a:pt x="1187" y="28"/>
                    <a:pt x="1178" y="29"/>
                  </a:cubicBezTo>
                  <a:cubicBezTo>
                    <a:pt x="1169" y="30"/>
                    <a:pt x="1164" y="36"/>
                    <a:pt x="1154" y="39"/>
                  </a:cubicBezTo>
                  <a:cubicBezTo>
                    <a:pt x="1144" y="42"/>
                    <a:pt x="1124" y="44"/>
                    <a:pt x="1120" y="48"/>
                  </a:cubicBezTo>
                  <a:cubicBezTo>
                    <a:pt x="1109" y="57"/>
                    <a:pt x="1132" y="61"/>
                    <a:pt x="1132" y="65"/>
                  </a:cubicBezTo>
                  <a:cubicBezTo>
                    <a:pt x="1132" y="69"/>
                    <a:pt x="1126" y="70"/>
                    <a:pt x="1118" y="72"/>
                  </a:cubicBezTo>
                  <a:cubicBezTo>
                    <a:pt x="1110" y="74"/>
                    <a:pt x="1084" y="72"/>
                    <a:pt x="1085" y="77"/>
                  </a:cubicBezTo>
                  <a:cubicBezTo>
                    <a:pt x="1085" y="86"/>
                    <a:pt x="1126" y="103"/>
                    <a:pt x="1127" y="105"/>
                  </a:cubicBezTo>
                  <a:lnTo>
                    <a:pt x="1090" y="90"/>
                  </a:lnTo>
                  <a:lnTo>
                    <a:pt x="1072" y="95"/>
                  </a:lnTo>
                  <a:cubicBezTo>
                    <a:pt x="1063" y="93"/>
                    <a:pt x="1039" y="65"/>
                    <a:pt x="1033" y="80"/>
                  </a:cubicBezTo>
                  <a:cubicBezTo>
                    <a:pt x="1027" y="95"/>
                    <a:pt x="1077" y="132"/>
                    <a:pt x="1084" y="147"/>
                  </a:cubicBezTo>
                  <a:lnTo>
                    <a:pt x="1075" y="171"/>
                  </a:lnTo>
                  <a:lnTo>
                    <a:pt x="1040" y="170"/>
                  </a:lnTo>
                  <a:cubicBezTo>
                    <a:pt x="1040" y="170"/>
                    <a:pt x="1061" y="164"/>
                    <a:pt x="1060" y="155"/>
                  </a:cubicBezTo>
                  <a:cubicBezTo>
                    <a:pt x="1059" y="146"/>
                    <a:pt x="1043" y="127"/>
                    <a:pt x="1031" y="113"/>
                  </a:cubicBezTo>
                  <a:cubicBezTo>
                    <a:pt x="1025" y="101"/>
                    <a:pt x="1030" y="84"/>
                    <a:pt x="1024" y="81"/>
                  </a:cubicBezTo>
                  <a:cubicBezTo>
                    <a:pt x="1018" y="78"/>
                    <a:pt x="997" y="65"/>
                    <a:pt x="989" y="71"/>
                  </a:cubicBezTo>
                  <a:cubicBezTo>
                    <a:pt x="968" y="74"/>
                    <a:pt x="970" y="107"/>
                    <a:pt x="974" y="116"/>
                  </a:cubicBezTo>
                  <a:cubicBezTo>
                    <a:pt x="978" y="125"/>
                    <a:pt x="1009" y="122"/>
                    <a:pt x="1012" y="125"/>
                  </a:cubicBezTo>
                  <a:cubicBezTo>
                    <a:pt x="1028" y="153"/>
                    <a:pt x="1005" y="143"/>
                    <a:pt x="989" y="134"/>
                  </a:cubicBezTo>
                  <a:cubicBezTo>
                    <a:pt x="973" y="125"/>
                    <a:pt x="968" y="128"/>
                    <a:pt x="958" y="128"/>
                  </a:cubicBezTo>
                  <a:cubicBezTo>
                    <a:pt x="948" y="128"/>
                    <a:pt x="931" y="133"/>
                    <a:pt x="926" y="137"/>
                  </a:cubicBezTo>
                  <a:cubicBezTo>
                    <a:pt x="921" y="141"/>
                    <a:pt x="939" y="157"/>
                    <a:pt x="926" y="152"/>
                  </a:cubicBezTo>
                  <a:cubicBezTo>
                    <a:pt x="913" y="147"/>
                    <a:pt x="899" y="149"/>
                    <a:pt x="886" y="147"/>
                  </a:cubicBezTo>
                  <a:cubicBezTo>
                    <a:pt x="873" y="145"/>
                    <a:pt x="863" y="136"/>
                    <a:pt x="847" y="140"/>
                  </a:cubicBezTo>
                  <a:cubicBezTo>
                    <a:pt x="825" y="147"/>
                    <a:pt x="794" y="185"/>
                    <a:pt x="787" y="171"/>
                  </a:cubicBezTo>
                  <a:cubicBezTo>
                    <a:pt x="780" y="157"/>
                    <a:pt x="800" y="155"/>
                    <a:pt x="800" y="150"/>
                  </a:cubicBezTo>
                  <a:cubicBezTo>
                    <a:pt x="800" y="145"/>
                    <a:pt x="796" y="138"/>
                    <a:pt x="790" y="138"/>
                  </a:cubicBezTo>
                  <a:cubicBezTo>
                    <a:pt x="784" y="138"/>
                    <a:pt x="764" y="144"/>
                    <a:pt x="763" y="152"/>
                  </a:cubicBezTo>
                  <a:cubicBezTo>
                    <a:pt x="761" y="163"/>
                    <a:pt x="783" y="181"/>
                    <a:pt x="782" y="186"/>
                  </a:cubicBezTo>
                  <a:cubicBezTo>
                    <a:pt x="781" y="191"/>
                    <a:pt x="765" y="180"/>
                    <a:pt x="758" y="183"/>
                  </a:cubicBezTo>
                  <a:cubicBezTo>
                    <a:pt x="751" y="186"/>
                    <a:pt x="746" y="207"/>
                    <a:pt x="742" y="203"/>
                  </a:cubicBezTo>
                  <a:lnTo>
                    <a:pt x="728" y="189"/>
                  </a:lnTo>
                  <a:lnTo>
                    <a:pt x="746" y="170"/>
                  </a:lnTo>
                  <a:lnTo>
                    <a:pt x="733" y="158"/>
                  </a:lnTo>
                  <a:cubicBezTo>
                    <a:pt x="727" y="155"/>
                    <a:pt x="718" y="150"/>
                    <a:pt x="712" y="149"/>
                  </a:cubicBezTo>
                  <a:cubicBezTo>
                    <a:pt x="706" y="148"/>
                    <a:pt x="701" y="154"/>
                    <a:pt x="698" y="152"/>
                  </a:cubicBezTo>
                  <a:cubicBezTo>
                    <a:pt x="695" y="150"/>
                    <a:pt x="698" y="139"/>
                    <a:pt x="695" y="138"/>
                  </a:cubicBezTo>
                  <a:cubicBezTo>
                    <a:pt x="692" y="137"/>
                    <a:pt x="685" y="146"/>
                    <a:pt x="680" y="146"/>
                  </a:cubicBezTo>
                  <a:cubicBezTo>
                    <a:pt x="675" y="146"/>
                    <a:pt x="677" y="142"/>
                    <a:pt x="667" y="140"/>
                  </a:cubicBezTo>
                  <a:cubicBezTo>
                    <a:pt x="657" y="138"/>
                    <a:pt x="632" y="139"/>
                    <a:pt x="622" y="135"/>
                  </a:cubicBezTo>
                  <a:cubicBezTo>
                    <a:pt x="612" y="131"/>
                    <a:pt x="632" y="117"/>
                    <a:pt x="608" y="113"/>
                  </a:cubicBezTo>
                  <a:cubicBezTo>
                    <a:pt x="584" y="109"/>
                    <a:pt x="590" y="119"/>
                    <a:pt x="583" y="119"/>
                  </a:cubicBezTo>
                  <a:lnTo>
                    <a:pt x="568" y="114"/>
                  </a:lnTo>
                  <a:cubicBezTo>
                    <a:pt x="555" y="116"/>
                    <a:pt x="521" y="125"/>
                    <a:pt x="505" y="131"/>
                  </a:cubicBezTo>
                  <a:cubicBezTo>
                    <a:pt x="482" y="140"/>
                    <a:pt x="485" y="140"/>
                    <a:pt x="472" y="152"/>
                  </a:cubicBezTo>
                  <a:cubicBezTo>
                    <a:pt x="459" y="164"/>
                    <a:pt x="443" y="192"/>
                    <a:pt x="428" y="204"/>
                  </a:cubicBezTo>
                  <a:cubicBezTo>
                    <a:pt x="410" y="223"/>
                    <a:pt x="393" y="217"/>
                    <a:pt x="382" y="224"/>
                  </a:cubicBezTo>
                  <a:lnTo>
                    <a:pt x="364" y="248"/>
                  </a:lnTo>
                  <a:lnTo>
                    <a:pt x="368" y="290"/>
                  </a:lnTo>
                  <a:lnTo>
                    <a:pt x="389" y="306"/>
                  </a:lnTo>
                  <a:lnTo>
                    <a:pt x="436" y="290"/>
                  </a:lnTo>
                  <a:cubicBezTo>
                    <a:pt x="447" y="296"/>
                    <a:pt x="448" y="335"/>
                    <a:pt x="457" y="341"/>
                  </a:cubicBezTo>
                  <a:cubicBezTo>
                    <a:pt x="468" y="348"/>
                    <a:pt x="486" y="330"/>
                    <a:pt x="491" y="324"/>
                  </a:cubicBezTo>
                  <a:lnTo>
                    <a:pt x="496" y="300"/>
                  </a:lnTo>
                  <a:lnTo>
                    <a:pt x="514" y="281"/>
                  </a:lnTo>
                  <a:cubicBezTo>
                    <a:pt x="515" y="270"/>
                    <a:pt x="499" y="245"/>
                    <a:pt x="502" y="234"/>
                  </a:cubicBezTo>
                  <a:cubicBezTo>
                    <a:pt x="505" y="225"/>
                    <a:pt x="526" y="220"/>
                    <a:pt x="535" y="213"/>
                  </a:cubicBezTo>
                  <a:cubicBezTo>
                    <a:pt x="544" y="206"/>
                    <a:pt x="546" y="192"/>
                    <a:pt x="554" y="191"/>
                  </a:cubicBezTo>
                  <a:cubicBezTo>
                    <a:pt x="567" y="190"/>
                    <a:pt x="580" y="200"/>
                    <a:pt x="581" y="204"/>
                  </a:cubicBezTo>
                  <a:cubicBezTo>
                    <a:pt x="581" y="208"/>
                    <a:pt x="560" y="200"/>
                    <a:pt x="557" y="215"/>
                  </a:cubicBezTo>
                  <a:cubicBezTo>
                    <a:pt x="554" y="230"/>
                    <a:pt x="535" y="233"/>
                    <a:pt x="533" y="242"/>
                  </a:cubicBezTo>
                  <a:lnTo>
                    <a:pt x="548" y="267"/>
                  </a:lnTo>
                  <a:lnTo>
                    <a:pt x="571" y="276"/>
                  </a:lnTo>
                  <a:lnTo>
                    <a:pt x="598" y="264"/>
                  </a:lnTo>
                  <a:lnTo>
                    <a:pt x="625" y="261"/>
                  </a:lnTo>
                  <a:cubicBezTo>
                    <a:pt x="632" y="263"/>
                    <a:pt x="645" y="271"/>
                    <a:pt x="638" y="276"/>
                  </a:cubicBezTo>
                  <a:cubicBezTo>
                    <a:pt x="631" y="281"/>
                    <a:pt x="593" y="287"/>
                    <a:pt x="584" y="293"/>
                  </a:cubicBezTo>
                  <a:cubicBezTo>
                    <a:pt x="575" y="299"/>
                    <a:pt x="587" y="309"/>
                    <a:pt x="581" y="311"/>
                  </a:cubicBezTo>
                  <a:cubicBezTo>
                    <a:pt x="567" y="319"/>
                    <a:pt x="556" y="301"/>
                    <a:pt x="550" y="303"/>
                  </a:cubicBezTo>
                  <a:lnTo>
                    <a:pt x="547" y="323"/>
                  </a:lnTo>
                  <a:lnTo>
                    <a:pt x="536" y="350"/>
                  </a:lnTo>
                  <a:lnTo>
                    <a:pt x="512" y="351"/>
                  </a:lnTo>
                  <a:lnTo>
                    <a:pt x="476" y="360"/>
                  </a:lnTo>
                  <a:lnTo>
                    <a:pt x="457" y="351"/>
                  </a:lnTo>
                  <a:lnTo>
                    <a:pt x="443" y="357"/>
                  </a:lnTo>
                  <a:lnTo>
                    <a:pt x="419" y="342"/>
                  </a:lnTo>
                  <a:cubicBezTo>
                    <a:pt x="417" y="335"/>
                    <a:pt x="433" y="329"/>
                    <a:pt x="428" y="317"/>
                  </a:cubicBezTo>
                  <a:cubicBezTo>
                    <a:pt x="423" y="305"/>
                    <a:pt x="396" y="313"/>
                    <a:pt x="392" y="321"/>
                  </a:cubicBezTo>
                  <a:lnTo>
                    <a:pt x="397" y="362"/>
                  </a:lnTo>
                  <a:lnTo>
                    <a:pt x="373" y="362"/>
                  </a:lnTo>
                  <a:cubicBezTo>
                    <a:pt x="365" y="366"/>
                    <a:pt x="355" y="380"/>
                    <a:pt x="347" y="386"/>
                  </a:cubicBezTo>
                  <a:cubicBezTo>
                    <a:pt x="339" y="392"/>
                    <a:pt x="332" y="379"/>
                    <a:pt x="322" y="399"/>
                  </a:cubicBezTo>
                  <a:cubicBezTo>
                    <a:pt x="312" y="419"/>
                    <a:pt x="301" y="411"/>
                    <a:pt x="293" y="414"/>
                  </a:cubicBezTo>
                  <a:cubicBezTo>
                    <a:pt x="285" y="417"/>
                    <a:pt x="280" y="414"/>
                    <a:pt x="275" y="416"/>
                  </a:cubicBezTo>
                  <a:cubicBezTo>
                    <a:pt x="270" y="418"/>
                    <a:pt x="267" y="426"/>
                    <a:pt x="260" y="426"/>
                  </a:cubicBezTo>
                  <a:cubicBezTo>
                    <a:pt x="253" y="426"/>
                    <a:pt x="238" y="417"/>
                    <a:pt x="232" y="419"/>
                  </a:cubicBezTo>
                  <a:cubicBezTo>
                    <a:pt x="226" y="421"/>
                    <a:pt x="221" y="432"/>
                    <a:pt x="226" y="437"/>
                  </a:cubicBezTo>
                  <a:lnTo>
                    <a:pt x="263" y="449"/>
                  </a:lnTo>
                  <a:lnTo>
                    <a:pt x="272" y="474"/>
                  </a:lnTo>
                  <a:lnTo>
                    <a:pt x="262" y="503"/>
                  </a:lnTo>
                  <a:cubicBezTo>
                    <a:pt x="251" y="507"/>
                    <a:pt x="223" y="499"/>
                    <a:pt x="206" y="498"/>
                  </a:cubicBezTo>
                  <a:cubicBezTo>
                    <a:pt x="189" y="497"/>
                    <a:pt x="164" y="492"/>
                    <a:pt x="158" y="498"/>
                  </a:cubicBezTo>
                  <a:cubicBezTo>
                    <a:pt x="152" y="504"/>
                    <a:pt x="167" y="527"/>
                    <a:pt x="167" y="537"/>
                  </a:cubicBezTo>
                  <a:cubicBezTo>
                    <a:pt x="167" y="547"/>
                    <a:pt x="159" y="551"/>
                    <a:pt x="157" y="557"/>
                  </a:cubicBezTo>
                  <a:cubicBezTo>
                    <a:pt x="155" y="563"/>
                    <a:pt x="161" y="569"/>
                    <a:pt x="157" y="576"/>
                  </a:cubicBezTo>
                  <a:cubicBezTo>
                    <a:pt x="153" y="583"/>
                    <a:pt x="127" y="594"/>
                    <a:pt x="130" y="597"/>
                  </a:cubicBezTo>
                  <a:cubicBezTo>
                    <a:pt x="139" y="606"/>
                    <a:pt x="160" y="592"/>
                    <a:pt x="176" y="592"/>
                  </a:cubicBezTo>
                  <a:lnTo>
                    <a:pt x="226" y="598"/>
                  </a:lnTo>
                  <a:lnTo>
                    <a:pt x="260" y="588"/>
                  </a:lnTo>
                  <a:lnTo>
                    <a:pt x="274" y="576"/>
                  </a:lnTo>
                  <a:cubicBezTo>
                    <a:pt x="282" y="573"/>
                    <a:pt x="306" y="573"/>
                    <a:pt x="307" y="569"/>
                  </a:cubicBezTo>
                  <a:cubicBezTo>
                    <a:pt x="321" y="557"/>
                    <a:pt x="283" y="559"/>
                    <a:pt x="283" y="552"/>
                  </a:cubicBezTo>
                  <a:cubicBezTo>
                    <a:pt x="283" y="545"/>
                    <a:pt x="300" y="533"/>
                    <a:pt x="307" y="528"/>
                  </a:cubicBezTo>
                  <a:lnTo>
                    <a:pt x="325" y="522"/>
                  </a:lnTo>
                  <a:lnTo>
                    <a:pt x="320" y="503"/>
                  </a:lnTo>
                  <a:cubicBezTo>
                    <a:pt x="323" y="499"/>
                    <a:pt x="336" y="495"/>
                    <a:pt x="342" y="495"/>
                  </a:cubicBezTo>
                  <a:cubicBezTo>
                    <a:pt x="348" y="495"/>
                    <a:pt x="350" y="506"/>
                    <a:pt x="358" y="505"/>
                  </a:cubicBezTo>
                  <a:cubicBezTo>
                    <a:pt x="366" y="504"/>
                    <a:pt x="384" y="490"/>
                    <a:pt x="393" y="491"/>
                  </a:cubicBezTo>
                  <a:lnTo>
                    <a:pt x="415" y="510"/>
                  </a:lnTo>
                  <a:cubicBezTo>
                    <a:pt x="416" y="517"/>
                    <a:pt x="407" y="520"/>
                    <a:pt x="401" y="530"/>
                  </a:cubicBezTo>
                  <a:lnTo>
                    <a:pt x="381" y="573"/>
                  </a:lnTo>
                  <a:lnTo>
                    <a:pt x="406" y="576"/>
                  </a:lnTo>
                  <a:lnTo>
                    <a:pt x="412" y="561"/>
                  </a:lnTo>
                  <a:lnTo>
                    <a:pt x="404" y="543"/>
                  </a:lnTo>
                  <a:cubicBezTo>
                    <a:pt x="406" y="539"/>
                    <a:pt x="417" y="541"/>
                    <a:pt x="423" y="538"/>
                  </a:cubicBezTo>
                  <a:cubicBezTo>
                    <a:pt x="430" y="537"/>
                    <a:pt x="435" y="526"/>
                    <a:pt x="441" y="527"/>
                  </a:cubicBezTo>
                  <a:cubicBezTo>
                    <a:pt x="447" y="528"/>
                    <a:pt x="453" y="542"/>
                    <a:pt x="460" y="547"/>
                  </a:cubicBezTo>
                  <a:lnTo>
                    <a:pt x="483" y="559"/>
                  </a:lnTo>
                  <a:lnTo>
                    <a:pt x="490" y="573"/>
                  </a:lnTo>
                  <a:lnTo>
                    <a:pt x="493" y="590"/>
                  </a:lnTo>
                  <a:lnTo>
                    <a:pt x="508" y="579"/>
                  </a:lnTo>
                  <a:cubicBezTo>
                    <a:pt x="508" y="579"/>
                    <a:pt x="507" y="566"/>
                    <a:pt x="509" y="564"/>
                  </a:cubicBezTo>
                  <a:cubicBezTo>
                    <a:pt x="513" y="561"/>
                    <a:pt x="512" y="581"/>
                    <a:pt x="521" y="569"/>
                  </a:cubicBezTo>
                  <a:cubicBezTo>
                    <a:pt x="530" y="557"/>
                    <a:pt x="525" y="556"/>
                    <a:pt x="515" y="549"/>
                  </a:cubicBezTo>
                  <a:lnTo>
                    <a:pt x="468" y="523"/>
                  </a:lnTo>
                  <a:lnTo>
                    <a:pt x="441" y="508"/>
                  </a:lnTo>
                  <a:lnTo>
                    <a:pt x="455" y="480"/>
                  </a:lnTo>
                  <a:lnTo>
                    <a:pt x="464" y="498"/>
                  </a:lnTo>
                  <a:lnTo>
                    <a:pt x="487" y="512"/>
                  </a:lnTo>
                  <a:lnTo>
                    <a:pt x="517" y="527"/>
                  </a:lnTo>
                  <a:cubicBezTo>
                    <a:pt x="526" y="535"/>
                    <a:pt x="529" y="546"/>
                    <a:pt x="539" y="559"/>
                  </a:cubicBezTo>
                  <a:cubicBezTo>
                    <a:pt x="549" y="572"/>
                    <a:pt x="570" y="602"/>
                    <a:pt x="579" y="608"/>
                  </a:cubicBezTo>
                  <a:cubicBezTo>
                    <a:pt x="588" y="614"/>
                    <a:pt x="588" y="598"/>
                    <a:pt x="592" y="597"/>
                  </a:cubicBezTo>
                  <a:cubicBezTo>
                    <a:pt x="596" y="594"/>
                    <a:pt x="604" y="602"/>
                    <a:pt x="604" y="599"/>
                  </a:cubicBezTo>
                  <a:cubicBezTo>
                    <a:pt x="604" y="596"/>
                    <a:pt x="596" y="583"/>
                    <a:pt x="593" y="578"/>
                  </a:cubicBezTo>
                  <a:cubicBezTo>
                    <a:pt x="589" y="574"/>
                    <a:pt x="590" y="568"/>
                    <a:pt x="587" y="567"/>
                  </a:cubicBezTo>
                  <a:cubicBezTo>
                    <a:pt x="585" y="563"/>
                    <a:pt x="583" y="558"/>
                    <a:pt x="584" y="555"/>
                  </a:cubicBezTo>
                  <a:cubicBezTo>
                    <a:pt x="585" y="552"/>
                    <a:pt x="589" y="550"/>
                    <a:pt x="592" y="548"/>
                  </a:cubicBezTo>
                  <a:lnTo>
                    <a:pt x="601" y="542"/>
                  </a:lnTo>
                  <a:cubicBezTo>
                    <a:pt x="607" y="541"/>
                    <a:pt x="621" y="541"/>
                    <a:pt x="627" y="541"/>
                  </a:cubicBezTo>
                  <a:cubicBezTo>
                    <a:pt x="633" y="541"/>
                    <a:pt x="636" y="541"/>
                    <a:pt x="640" y="539"/>
                  </a:cubicBezTo>
                  <a:cubicBezTo>
                    <a:pt x="644" y="537"/>
                    <a:pt x="648" y="532"/>
                    <a:pt x="650" y="528"/>
                  </a:cubicBezTo>
                  <a:lnTo>
                    <a:pt x="653" y="513"/>
                  </a:lnTo>
                  <a:lnTo>
                    <a:pt x="639" y="505"/>
                  </a:lnTo>
                  <a:cubicBezTo>
                    <a:pt x="639" y="503"/>
                    <a:pt x="650" y="505"/>
                    <a:pt x="655" y="501"/>
                  </a:cubicBezTo>
                  <a:cubicBezTo>
                    <a:pt x="660" y="497"/>
                    <a:pt x="665" y="488"/>
                    <a:pt x="670" y="483"/>
                  </a:cubicBezTo>
                  <a:cubicBezTo>
                    <a:pt x="675" y="478"/>
                    <a:pt x="681" y="471"/>
                    <a:pt x="686" y="470"/>
                  </a:cubicBezTo>
                  <a:lnTo>
                    <a:pt x="703" y="476"/>
                  </a:lnTo>
                  <a:lnTo>
                    <a:pt x="718" y="494"/>
                  </a:lnTo>
                  <a:cubicBezTo>
                    <a:pt x="723" y="498"/>
                    <a:pt x="727" y="503"/>
                    <a:pt x="731" y="501"/>
                  </a:cubicBezTo>
                  <a:cubicBezTo>
                    <a:pt x="735" y="499"/>
                    <a:pt x="742" y="488"/>
                    <a:pt x="742" y="482"/>
                  </a:cubicBezTo>
                  <a:lnTo>
                    <a:pt x="728" y="466"/>
                  </a:lnTo>
                  <a:cubicBezTo>
                    <a:pt x="730" y="462"/>
                    <a:pt x="746" y="463"/>
                    <a:pt x="755" y="459"/>
                  </a:cubicBezTo>
                  <a:cubicBezTo>
                    <a:pt x="764" y="455"/>
                    <a:pt x="777" y="444"/>
                    <a:pt x="782" y="444"/>
                  </a:cubicBezTo>
                  <a:cubicBezTo>
                    <a:pt x="787" y="444"/>
                    <a:pt x="786" y="452"/>
                    <a:pt x="784" y="458"/>
                  </a:cubicBezTo>
                  <a:cubicBezTo>
                    <a:pt x="782" y="464"/>
                    <a:pt x="765" y="469"/>
                    <a:pt x="772" y="480"/>
                  </a:cubicBezTo>
                  <a:cubicBezTo>
                    <a:pt x="779" y="491"/>
                    <a:pt x="820" y="516"/>
                    <a:pt x="824" y="525"/>
                  </a:cubicBezTo>
                  <a:cubicBezTo>
                    <a:pt x="828" y="534"/>
                    <a:pt x="808" y="535"/>
                    <a:pt x="796" y="537"/>
                  </a:cubicBezTo>
                  <a:cubicBezTo>
                    <a:pt x="784" y="539"/>
                    <a:pt x="763" y="541"/>
                    <a:pt x="751" y="539"/>
                  </a:cubicBezTo>
                  <a:cubicBezTo>
                    <a:pt x="739" y="537"/>
                    <a:pt x="739" y="524"/>
                    <a:pt x="722" y="524"/>
                  </a:cubicBezTo>
                  <a:cubicBezTo>
                    <a:pt x="705" y="524"/>
                    <a:pt x="707" y="533"/>
                    <a:pt x="697" y="537"/>
                  </a:cubicBezTo>
                  <a:lnTo>
                    <a:pt x="667" y="538"/>
                  </a:lnTo>
                  <a:lnTo>
                    <a:pt x="623" y="560"/>
                  </a:lnTo>
                  <a:lnTo>
                    <a:pt x="634" y="576"/>
                  </a:lnTo>
                  <a:lnTo>
                    <a:pt x="639" y="598"/>
                  </a:lnTo>
                  <a:lnTo>
                    <a:pt x="669" y="617"/>
                  </a:lnTo>
                  <a:lnTo>
                    <a:pt x="700" y="602"/>
                  </a:lnTo>
                  <a:lnTo>
                    <a:pt x="718" y="611"/>
                  </a:lnTo>
                  <a:lnTo>
                    <a:pt x="752" y="608"/>
                  </a:lnTo>
                  <a:lnTo>
                    <a:pt x="757" y="644"/>
                  </a:lnTo>
                  <a:lnTo>
                    <a:pt x="697" y="677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117" name="Picture 116" descr="G_2_Finel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604" y="3124200"/>
            <a:ext cx="4513196" cy="3048000"/>
          </a:xfrm>
          <a:prstGeom prst="rect">
            <a:avLst/>
          </a:prstGeom>
        </p:spPr>
      </p:pic>
      <p:pic>
        <p:nvPicPr>
          <p:cNvPr id="4109" name="Picture 13" descr="artplus_nature_naturalcity42_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94275" y="4594225"/>
            <a:ext cx="4911725" cy="1882775"/>
          </a:xfrm>
          <a:prstGeom prst="rect">
            <a:avLst/>
          </a:prstGeom>
          <a:noFill/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4419600"/>
            <a:ext cx="6400800" cy="1143000"/>
          </a:xfrm>
          <a:prstGeom prst="rect">
            <a:avLst/>
          </a:prstGeom>
        </p:spPr>
        <p:txBody>
          <a:bodyPr/>
          <a:lstStyle>
            <a:lvl1pPr algn="l">
              <a:defRPr lang="en-US" sz="3400" b="1" i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105" name="Picture 9" descr="artplus_nature_naturalcity42_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95888" y="3097213"/>
            <a:ext cx="2971800" cy="571500"/>
          </a:xfrm>
          <a:prstGeom prst="rect">
            <a:avLst/>
          </a:prstGeom>
          <a:noFill/>
        </p:spPr>
      </p:pic>
      <p:pic>
        <p:nvPicPr>
          <p:cNvPr id="4104" name="Picture 8" descr="artplus_nature_naturalcity42_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25312" y="1993900"/>
            <a:ext cx="1546225" cy="1663700"/>
          </a:xfrm>
          <a:prstGeom prst="rect">
            <a:avLst/>
          </a:prstGeom>
          <a:noFill/>
        </p:spPr>
      </p:pic>
      <p:pic>
        <p:nvPicPr>
          <p:cNvPr id="4107" name="Picture 11" descr="artplus_nature_naturalcity42_d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626100" y="2862263"/>
            <a:ext cx="623888" cy="5794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60376" y="145140"/>
            <a:ext cx="8229600" cy="55399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lang="en-US" sz="3000" b="1" kern="1200" dirty="0" smtClean="0">
                <a:solidFill>
                  <a:schemeClr val="tx1"/>
                </a:solidFill>
                <a:latin typeface="+mj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360488"/>
            <a:ext cx="8240713" cy="4473575"/>
          </a:xfrm>
        </p:spPr>
        <p:txBody>
          <a:bodyPr/>
          <a:lstStyle>
            <a:lvl1pPr>
              <a:buClr>
                <a:srgbClr val="0070C0"/>
              </a:buClr>
              <a:defRPr sz="2200">
                <a:solidFill>
                  <a:schemeClr val="tx1"/>
                </a:solidFill>
              </a:defRPr>
            </a:lvl1pPr>
            <a:lvl2pPr>
              <a:buClr>
                <a:srgbClr val="0070C0"/>
              </a:buClr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2pPr>
            <a:lvl3pPr>
              <a:buClr>
                <a:srgbClr val="0070C0"/>
              </a:buClr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3pPr>
            <a:lvl4pPr>
              <a:buClr>
                <a:srgbClr val="0070C0"/>
              </a:buClr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4pPr>
            <a:lvl5pPr>
              <a:buClr>
                <a:srgbClr val="0070C0"/>
              </a:buClr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IN" dirty="0"/>
              <a:t>Please use bullet points on this slide when the content is heavy break it up into highlights, don’t use paragraphs of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  <a:prstGeom prst="rect">
            <a:avLst/>
          </a:prstGeo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Shapes: Introductory basics you can't live without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/>
          <a:lstStyle/>
          <a:p>
            <a:fld id="{84DACE6F-F406-4ED2-AB86-D251132232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884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2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751112" y="2394858"/>
            <a:ext cx="3624943" cy="631371"/>
          </a:xfrm>
          <a:prstGeom prst="rect">
            <a:avLst/>
          </a:prstGeom>
          <a:solidFill>
            <a:srgbClr val="0070C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indent="0" algn="l" defTabSz="457200" rtl="0" eaLnBrk="1" latinLnBrk="0" hangingPunct="1">
              <a:spcBef>
                <a:spcPts val="0"/>
              </a:spcBef>
              <a:buFont typeface="Arial"/>
              <a:buNone/>
            </a:pPr>
            <a:endParaRPr kumimoji="0" lang="en-IN" sz="2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751339" y="3178402"/>
            <a:ext cx="3635375" cy="2344093"/>
          </a:xfrm>
          <a:ln w="12700">
            <a:solidFill>
              <a:srgbClr val="D2D2D2"/>
            </a:solidFill>
          </a:ln>
        </p:spPr>
        <p:txBody>
          <a:bodyPr>
            <a:normAutofit/>
          </a:bodyPr>
          <a:lstStyle>
            <a:lvl1pPr marL="231775" marR="0" indent="-23177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70C0"/>
              </a:buClr>
              <a:buSzTx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Text</a:t>
            </a:r>
          </a:p>
          <a:p>
            <a:pPr lvl="0"/>
            <a:r>
              <a:rPr lang="en-US" dirty="0"/>
              <a:t>Insert Text</a:t>
            </a:r>
          </a:p>
          <a:p>
            <a:pPr lvl="0"/>
            <a:r>
              <a:rPr lang="en-US" dirty="0"/>
              <a:t>Insert Text</a:t>
            </a:r>
          </a:p>
          <a:p>
            <a:pPr lvl="0"/>
            <a:r>
              <a:rPr lang="en-US" dirty="0"/>
              <a:t>Insert Text</a:t>
            </a: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70C0"/>
              </a:buClr>
              <a:buSzTx/>
              <a:buFont typeface="Arial" pitchFamily="34" charset="0"/>
              <a:buChar char="•"/>
              <a:tabLst/>
              <a:defRPr/>
            </a:pPr>
            <a:r>
              <a:rPr lang="en-US" dirty="0"/>
              <a:t>Insert Text</a:t>
            </a: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70C0"/>
              </a:buClr>
              <a:buSzTx/>
              <a:buFont typeface="Arial" pitchFamily="34" charset="0"/>
              <a:buChar char="•"/>
              <a:tabLst/>
              <a:defRPr/>
            </a:pPr>
            <a:r>
              <a:rPr lang="en-US" dirty="0"/>
              <a:t>Insert Text</a:t>
            </a:r>
          </a:p>
          <a:p>
            <a:pPr lvl="0"/>
            <a:endParaRPr lang="en-US" dirty="0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22" hasCustomPrompt="1"/>
          </p:nvPr>
        </p:nvSpPr>
        <p:spPr>
          <a:xfrm>
            <a:off x="729340" y="2384652"/>
            <a:ext cx="3679372" cy="663575"/>
          </a:xfrm>
        </p:spPr>
        <p:txBody>
          <a:bodyPr anchor="ctr">
            <a:normAutofit/>
          </a:bodyPr>
          <a:lstStyle>
            <a:lvl1pPr>
              <a:buNone/>
              <a:defRPr kumimoji="0" 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>
              <a:def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2pPr>
            <a:lvl3pPr>
              <a:def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3pPr>
            <a:lvl4pPr>
              <a:def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4pPr>
          </a:lstStyle>
          <a:p>
            <a:pPr lvl="0"/>
            <a:r>
              <a:rPr lang="en-US" dirty="0"/>
              <a:t>Column 1</a:t>
            </a:r>
            <a:endParaRPr lang="en-IN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4751389" y="2394858"/>
            <a:ext cx="3624943" cy="631371"/>
          </a:xfrm>
          <a:prstGeom prst="rect">
            <a:avLst/>
          </a:prstGeom>
          <a:solidFill>
            <a:srgbClr val="0070C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indent="0" algn="l" defTabSz="457200" rtl="0" eaLnBrk="1" latinLnBrk="0" hangingPunct="1">
              <a:spcBef>
                <a:spcPts val="0"/>
              </a:spcBef>
              <a:buFont typeface="Arial"/>
              <a:buNone/>
            </a:pPr>
            <a:endParaRPr kumimoji="0" lang="en-IN" sz="2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23" hasCustomPrompt="1"/>
          </p:nvPr>
        </p:nvSpPr>
        <p:spPr>
          <a:xfrm>
            <a:off x="4751616" y="3178402"/>
            <a:ext cx="3635375" cy="2344093"/>
          </a:xfrm>
          <a:ln w="12700">
            <a:solidFill>
              <a:srgbClr val="D2D2D2"/>
            </a:solidFill>
          </a:ln>
        </p:spPr>
        <p:txBody>
          <a:bodyPr>
            <a:normAutofit/>
          </a:bodyPr>
          <a:lstStyle>
            <a:lvl1pPr marL="231775" marR="0" indent="-23177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70C0"/>
              </a:buClr>
              <a:buSzTx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Text</a:t>
            </a:r>
          </a:p>
          <a:p>
            <a:pPr lvl="0"/>
            <a:r>
              <a:rPr lang="en-US" dirty="0"/>
              <a:t>Insert Text</a:t>
            </a:r>
          </a:p>
          <a:p>
            <a:pPr lvl="0"/>
            <a:r>
              <a:rPr lang="en-US" dirty="0"/>
              <a:t>Insert Text</a:t>
            </a:r>
          </a:p>
          <a:p>
            <a:pPr lvl="0"/>
            <a:r>
              <a:rPr lang="en-US" dirty="0"/>
              <a:t>Insert Text</a:t>
            </a: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70C0"/>
              </a:buClr>
              <a:buSzTx/>
              <a:buFont typeface="Arial" pitchFamily="34" charset="0"/>
              <a:buChar char="•"/>
              <a:tabLst/>
              <a:defRPr/>
            </a:pPr>
            <a:r>
              <a:rPr lang="en-US" dirty="0"/>
              <a:t>Insert Text</a:t>
            </a: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70C0"/>
              </a:buClr>
              <a:buSzTx/>
              <a:buFont typeface="Arial" pitchFamily="34" charset="0"/>
              <a:buChar char="•"/>
              <a:tabLst/>
              <a:defRPr/>
            </a:pPr>
            <a:r>
              <a:rPr lang="en-US" dirty="0"/>
              <a:t>Insert Text</a:t>
            </a:r>
          </a:p>
          <a:p>
            <a:pPr lvl="0"/>
            <a:endParaRPr lang="en-US" dirty="0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24" hasCustomPrompt="1"/>
          </p:nvPr>
        </p:nvSpPr>
        <p:spPr>
          <a:xfrm>
            <a:off x="4729617" y="2384652"/>
            <a:ext cx="3679372" cy="663575"/>
          </a:xfrm>
        </p:spPr>
        <p:txBody>
          <a:bodyPr anchor="ctr">
            <a:normAutofit/>
          </a:bodyPr>
          <a:lstStyle>
            <a:lvl1pPr>
              <a:buNone/>
              <a:defRPr kumimoji="0" 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>
              <a:def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2pPr>
            <a:lvl3pPr>
              <a:def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3pPr>
            <a:lvl4pPr>
              <a:def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4pPr>
          </a:lstStyle>
          <a:p>
            <a:pPr lvl="0"/>
            <a:r>
              <a:rPr lang="en-US" dirty="0"/>
              <a:t>Column 2</a:t>
            </a:r>
            <a:endParaRPr lang="en-IN" dirty="0"/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60376" y="145140"/>
            <a:ext cx="8229600" cy="55399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lang="en-US" sz="3000" b="1" kern="1200" baseline="0" dirty="0" smtClean="0">
                <a:solidFill>
                  <a:schemeClr val="tx1"/>
                </a:solidFill>
                <a:latin typeface="+mj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Slide with two columns and a title</a:t>
            </a:r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451301" y="1465489"/>
            <a:ext cx="8238674" cy="360000"/>
          </a:xfrm>
        </p:spPr>
        <p:txBody>
          <a:bodyPr>
            <a:noAutofit/>
          </a:bodyPr>
          <a:lstStyle>
            <a:lvl1pPr marL="231775" indent="-231775" algn="ctr" defTabSz="457200" rtl="0" eaLnBrk="1" latinLnBrk="0" hangingPunct="1">
              <a:spcBef>
                <a:spcPct val="20000"/>
              </a:spcBef>
              <a:buFont typeface="Arial"/>
              <a:buNone/>
              <a:defRPr kumimoji="0" lang="en-IN" sz="2200" b="1" i="0" u="none" strike="noStrike" kern="1200" cap="none" spc="8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INSERT COLUMN HEADING HERE</a:t>
            </a:r>
            <a:endParaRPr lang="en-IN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6132081"/>
      </p:ext>
    </p:extLst>
  </p:cSld>
  <p:clrMapOvr>
    <a:masterClrMapping/>
  </p:clrMapOvr>
  <p:transition spd="med">
    <p:wipe dir="d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IPRO PPT Design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121" y="4471039"/>
            <a:ext cx="9133758" cy="21710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47710" y="1480457"/>
            <a:ext cx="4142266" cy="1547161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lvl1pPr marL="0" algn="l">
              <a:defRPr lang="en-US" sz="3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1pPr>
          </a:lstStyle>
          <a:p>
            <a:pPr marL="0" lvl="0" algn="l"/>
            <a:r>
              <a:rPr lang="en-US" dirty="0"/>
              <a:t>Insert Title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47710" y="3318659"/>
            <a:ext cx="4142266" cy="338554"/>
          </a:xfrm>
          <a:noFill/>
        </p:spPr>
        <p:txBody>
          <a:bodyPr wrap="square"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Your Name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647700"/>
            <a:ext cx="91440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4549775" y="3766911"/>
            <a:ext cx="4148138" cy="347889"/>
          </a:xfrm>
        </p:spPr>
        <p:txBody>
          <a:bodyPr>
            <a:normAutofit/>
          </a:bodyPr>
          <a:lstStyle>
            <a:lvl1pPr>
              <a:buNone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Designation</a:t>
            </a:r>
          </a:p>
        </p:txBody>
      </p:sp>
    </p:spTree>
    <p:extLst>
      <p:ext uri="{BB962C8B-B14F-4D97-AF65-F5344CB8AC3E}">
        <p14:creationId xmlns:p14="http://schemas.microsoft.com/office/powerpoint/2010/main" val="822976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:\My Documents\1 Temple\1 Wipro\1 On-going Jobs\Corporate ppt\z+ final\TMPLTS\8a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32460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029200"/>
          </a:xfrm>
        </p:spPr>
        <p:txBody>
          <a:bodyPr/>
          <a:lstStyle>
            <a:lvl1pPr>
              <a:defRPr sz="2000">
                <a:latin typeface="Gill Sans MT" pitchFamily="34" charset="0"/>
              </a:defRPr>
            </a:lvl1pPr>
            <a:lvl2pPr>
              <a:defRPr sz="1800">
                <a:latin typeface="Gill Sans MT" pitchFamily="34" charset="0"/>
              </a:defRPr>
            </a:lvl2pPr>
            <a:lvl3pPr>
              <a:defRPr sz="1600">
                <a:latin typeface="Gill Sans MT" pitchFamily="34" charset="0"/>
              </a:defRPr>
            </a:lvl3pPr>
            <a:lvl4pPr>
              <a:defRPr sz="1400">
                <a:latin typeface="Gill Sans MT" pitchFamily="34" charset="0"/>
              </a:defRPr>
            </a:lvl4pPr>
            <a:lvl5pPr>
              <a:defRPr sz="1200">
                <a:latin typeface="Gill Sans MT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541" y="301152"/>
            <a:ext cx="7563358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latin typeface="Gill Sans MT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hf sldNum="0" hdr="0" ft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:\My Documents\1 Temple\1 Wipro\1 On-going Jobs\Corporate ppt\z+ final\TMPLTS\6a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32460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37778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37778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178103"/>
            <a:ext cx="76962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hf sldNum="0" hdr="0" ft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:\My Documents\1 Temple\1 Wipro\1 On-going Jobs\Corporate ppt\z+ final\TMPLTS\4a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32460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029200"/>
          </a:xfrm>
        </p:spPr>
        <p:txBody>
          <a:bodyPr/>
          <a:lstStyle>
            <a:lvl1pPr>
              <a:defRPr sz="2000">
                <a:latin typeface="Gill Sans MT" pitchFamily="34" charset="0"/>
              </a:defRPr>
            </a:lvl1pPr>
            <a:lvl2pPr>
              <a:defRPr sz="1800">
                <a:latin typeface="Gill Sans MT" pitchFamily="34" charset="0"/>
              </a:defRPr>
            </a:lvl2pPr>
            <a:lvl3pPr>
              <a:defRPr sz="1600">
                <a:latin typeface="Gill Sans MT" pitchFamily="34" charset="0"/>
              </a:defRPr>
            </a:lvl3pPr>
            <a:lvl4pPr>
              <a:defRPr sz="1400">
                <a:latin typeface="Gill Sans MT" pitchFamily="34" charset="0"/>
              </a:defRPr>
            </a:lvl4pPr>
            <a:lvl5pPr>
              <a:defRPr sz="1200">
                <a:latin typeface="Gill Sans MT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563358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latin typeface="Gill Sans MT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60376" y="145140"/>
            <a:ext cx="8229600" cy="55399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lang="en-US" sz="3000" b="1" kern="1200" baseline="0" dirty="0" smtClean="0">
                <a:solidFill>
                  <a:schemeClr val="tx1"/>
                </a:solidFill>
                <a:latin typeface="+mj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360488"/>
            <a:ext cx="8240713" cy="4473575"/>
          </a:xfrm>
        </p:spPr>
        <p:txBody>
          <a:bodyPr/>
          <a:lstStyle>
            <a:lvl1pPr>
              <a:buClr>
                <a:srgbClr val="0070C0"/>
              </a:buClr>
              <a:defRPr sz="2200">
                <a:solidFill>
                  <a:schemeClr val="tx1"/>
                </a:solidFill>
              </a:defRPr>
            </a:lvl1pPr>
            <a:lvl2pPr>
              <a:buClr>
                <a:srgbClr val="0070C0"/>
              </a:buClr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2pPr>
            <a:lvl3pPr>
              <a:buClr>
                <a:srgbClr val="0070C0"/>
              </a:buClr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3pPr>
            <a:lvl4pPr>
              <a:buClr>
                <a:srgbClr val="0070C0"/>
              </a:buClr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4pPr>
            <a:lvl5pPr>
              <a:buClr>
                <a:srgbClr val="0070C0"/>
              </a:buClr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IN" dirty="0"/>
              <a:t>Please use bullet points on this slide when the content is heavy break it up into highlights, don’t use paragraphs of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57943"/>
            <a:ext cx="9144000" cy="5442858"/>
          </a:xfrm>
        </p:spPr>
        <p:txBody>
          <a:bodyPr anchor="ctr">
            <a:normAutofit/>
          </a:bodyPr>
          <a:lstStyle>
            <a:lvl1pPr algn="ctr">
              <a:buNone/>
              <a:defRPr sz="5400" baseline="0"/>
            </a:lvl1pPr>
          </a:lstStyle>
          <a:p>
            <a:r>
              <a:rPr lang="en-US" dirty="0"/>
              <a:t>Click Icon to Add Picture</a:t>
            </a:r>
            <a:endParaRPr lang="en-IN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517571"/>
            <a:ext cx="9144000" cy="1110343"/>
          </a:xfrm>
          <a:solidFill>
            <a:schemeClr val="accent6">
              <a:lumMod val="40000"/>
              <a:lumOff val="60000"/>
              <a:alpha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anchor="ctr">
            <a:normAutofit/>
          </a:bodyPr>
          <a:lstStyle>
            <a:lvl1pPr algn="ctr">
              <a:buNone/>
              <a:defRPr lang="en-US" sz="2000" b="1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Paragarp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8140" y="140511"/>
            <a:ext cx="8229600" cy="55399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Vertical image with paragraph text</a:t>
            </a:r>
            <a:endParaRPr lang="en-IN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48140" y="1208314"/>
            <a:ext cx="4417774" cy="5046436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IN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159829" y="2331357"/>
            <a:ext cx="3530146" cy="2800350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>
              <a:buNone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2pPr>
            <a:lvl3pPr>
              <a:buNone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3pPr>
            <a:lvl4pPr>
              <a:buNone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4pPr>
            <a:lvl5pPr>
              <a:buNone/>
              <a:defRPr lang="en-IN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5pPr>
          </a:lstStyle>
          <a:p>
            <a:pPr marL="0" indent="0"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This vertical image should be aligned left and centered vertically on the slide. Paragraph text should be centered vertically to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the image. Insert Text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Here.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 Keep text as minimal as possible.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173663" y="2204017"/>
            <a:ext cx="3516312" cy="3055030"/>
          </a:xfrm>
        </p:spPr>
        <p:txBody>
          <a:bodyPr/>
          <a:lstStyle>
            <a:lvl1pPr>
              <a:buClr>
                <a:srgbClr val="0070C0"/>
              </a:buClr>
              <a:buFont typeface="Arial" pitchFamily="34" charset="0"/>
              <a:buChar char="•"/>
              <a:defRPr/>
            </a:lvl1pPr>
          </a:lstStyle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This vertical image should be aligned left and centered vertically on the slide. 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</a:b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This vertical image should be aligned left and centered vertically on the slide. </a:t>
            </a:r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48140" y="1208314"/>
            <a:ext cx="4417774" cy="5046436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IN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48140" y="140511"/>
            <a:ext cx="8229600" cy="55399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Vertical image with bullet points</a:t>
            </a:r>
            <a:endParaRPr lang="en-I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atal image with p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40511"/>
            <a:ext cx="8229600" cy="553998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tabLst/>
              <a:defRPr lang="en-US" sz="3000" b="1" kern="1200" noProof="0" dirty="0">
                <a:solidFill>
                  <a:schemeClr val="tx1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j-lt"/>
                <a:ea typeface="+mn-ea"/>
                <a:cs typeface="Arial"/>
              </a:rPr>
              <a:t>Horizontal image with paragraph text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60376" y="1103313"/>
            <a:ext cx="8229600" cy="3149600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IN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146289" y="4498975"/>
            <a:ext cx="6851423" cy="1495425"/>
          </a:xfrm>
        </p:spPr>
        <p:txBody>
          <a:bodyPr>
            <a:normAutofit/>
          </a:bodyPr>
          <a:lstStyle>
            <a:lvl1pPr marL="0" indent="0">
              <a:buFont typeface="Arial" pitchFamily="34" charset="0"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IN" dirty="0"/>
              <a:t>Paragraph text should be left aligned. Adjust the height of this text box when needed. Make sure this box is </a:t>
            </a:r>
            <a:r>
              <a:rPr lang="en-IN" dirty="0" err="1"/>
              <a:t>centered</a:t>
            </a:r>
            <a:r>
              <a:rPr lang="en-IN" dirty="0"/>
              <a:t> horizontally on the page and to the image. 20 </a:t>
            </a:r>
            <a:r>
              <a:rPr lang="en-IN" dirty="0" err="1"/>
              <a:t>pt</a:t>
            </a:r>
            <a:r>
              <a:rPr lang="en-IN" dirty="0"/>
              <a:t> text should be used. Keep text as minimal as possible.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atal image with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60374" y="140511"/>
            <a:ext cx="8229601" cy="553998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tabLst/>
              <a:defRPr baseline="0">
                <a:solidFill>
                  <a:schemeClr val="tx1"/>
                </a:solidFill>
              </a:defRPr>
            </a:lvl1pPr>
          </a:lstStyle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j-lt"/>
                <a:ea typeface="+mn-ea"/>
                <a:cs typeface="Arial"/>
              </a:rPr>
              <a:t>Horizontal image with bullet points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60376" y="1103313"/>
            <a:ext cx="8229600" cy="2699430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IN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130300" y="4508500"/>
            <a:ext cx="6883400" cy="1498600"/>
          </a:xfrm>
        </p:spPr>
        <p:txBody>
          <a:bodyPr>
            <a:normAutofit/>
          </a:bodyPr>
          <a:lstStyle>
            <a:lvl1pPr>
              <a:buClr>
                <a:srgbClr val="0070C0"/>
              </a:buClr>
              <a:buFont typeface="Arial" pitchFamily="34" charset="0"/>
              <a:buChar char="•"/>
              <a:defRPr sz="2000" baseline="0"/>
            </a:lvl1pPr>
          </a:lstStyle>
          <a:p>
            <a:pPr lvl="0"/>
            <a:r>
              <a:rPr lang="en-US" dirty="0"/>
              <a:t>The horizontal image should be center aligned</a:t>
            </a:r>
            <a:endParaRPr lang="en-I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in poi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47700"/>
            <a:ext cx="91440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"/>
          <p:cNvSpPr>
            <a:spLocks noChangeArrowheads="1"/>
          </p:cNvSpPr>
          <p:nvPr userDrawn="1"/>
        </p:nvSpPr>
        <p:spPr bwMode="auto">
          <a:xfrm>
            <a:off x="-4825" y="5486400"/>
            <a:ext cx="8542400" cy="685800"/>
          </a:xfrm>
          <a:prstGeom prst="rect">
            <a:avLst/>
          </a:prstGeom>
          <a:gradFill rotWithShape="1">
            <a:gsLst>
              <a:gs pos="0">
                <a:srgbClr val="77787D"/>
              </a:gs>
              <a:gs pos="50000">
                <a:srgbClr val="ADAEB5"/>
              </a:gs>
              <a:gs pos="100000">
                <a:srgbClr val="CED0D8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7" name="Rectangle 2"/>
          <p:cNvSpPr>
            <a:spLocks noChangeArrowheads="1"/>
          </p:cNvSpPr>
          <p:nvPr userDrawn="1"/>
        </p:nvSpPr>
        <p:spPr bwMode="auto">
          <a:xfrm>
            <a:off x="-4825" y="5611813"/>
            <a:ext cx="8542400" cy="407987"/>
          </a:xfrm>
          <a:prstGeom prst="rect">
            <a:avLst/>
          </a:prstGeom>
          <a:gradFill rotWithShape="1">
            <a:gsLst>
              <a:gs pos="0">
                <a:srgbClr val="494A58"/>
              </a:gs>
              <a:gs pos="50000">
                <a:srgbClr val="6C6E81"/>
              </a:gs>
              <a:gs pos="100000">
                <a:srgbClr val="81849B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5" name="Right Arrow 14"/>
          <p:cNvSpPr/>
          <p:nvPr userDrawn="1"/>
        </p:nvSpPr>
        <p:spPr>
          <a:xfrm>
            <a:off x="5037466" y="772886"/>
            <a:ext cx="160131" cy="315459"/>
          </a:xfrm>
          <a:prstGeom prst="rightArrow">
            <a:avLst>
              <a:gd name="adj1" fmla="val 50000"/>
              <a:gd name="adj2" fmla="val 201887"/>
            </a:avLst>
          </a:prstGeom>
          <a:solidFill>
            <a:srgbClr val="03A3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1023713" y="1164317"/>
            <a:ext cx="3929063" cy="479424"/>
          </a:xfrm>
        </p:spPr>
        <p:txBody>
          <a:bodyPr>
            <a:noAutofit/>
          </a:bodyPr>
          <a:lstStyle>
            <a:lvl1pPr marL="231775" marR="0" indent="-231775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800" b="1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2800" b="1" kern="1200" dirty="0" smtClean="0">
                <a:solidFill>
                  <a:srgbClr val="3C3D48"/>
                </a:solidFill>
                <a:latin typeface="Gill Sans MT" pitchFamily="34" charset="0"/>
                <a:ea typeface="+mj-ea"/>
                <a:cs typeface="+mj-cs"/>
              </a:defRPr>
            </a:lvl2pPr>
            <a:lvl3pPr>
              <a:defRPr lang="en-US" sz="2800" b="1" kern="1200" dirty="0" smtClean="0">
                <a:solidFill>
                  <a:srgbClr val="3C3D48"/>
                </a:solidFill>
                <a:latin typeface="Gill Sans MT" pitchFamily="34" charset="0"/>
                <a:ea typeface="+mj-ea"/>
                <a:cs typeface="+mj-cs"/>
              </a:defRPr>
            </a:lvl3pPr>
            <a:lvl4pPr>
              <a:defRPr lang="en-US" sz="2800" b="1" kern="1200" dirty="0" smtClean="0">
                <a:solidFill>
                  <a:srgbClr val="3C3D48"/>
                </a:solidFill>
                <a:latin typeface="Gill Sans MT" pitchFamily="34" charset="0"/>
                <a:ea typeface="+mj-ea"/>
                <a:cs typeface="+mj-cs"/>
              </a:defRPr>
            </a:lvl4pPr>
            <a:lvl5pPr>
              <a:defRPr lang="en-IN" sz="2800" b="1" kern="1200" dirty="0">
                <a:solidFill>
                  <a:srgbClr val="3C3D48"/>
                </a:solidFill>
                <a:latin typeface="Gill Sans MT" pitchFamily="34" charset="0"/>
                <a:ea typeface="+mj-ea"/>
                <a:cs typeface="+mj-cs"/>
              </a:defRPr>
            </a:lvl5pPr>
          </a:lstStyle>
          <a:p>
            <a:pPr marL="231775" marR="0" lvl="0" indent="-231775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Title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23713" y="758593"/>
            <a:ext cx="3929063" cy="286438"/>
          </a:xfrm>
        </p:spPr>
        <p:txBody>
          <a:bodyPr>
            <a:noAutofit/>
          </a:bodyPr>
          <a:lstStyle>
            <a:lvl1pPr marL="231775" marR="0" indent="-231775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600" b="1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2800" b="1" kern="1200" dirty="0" smtClean="0">
                <a:solidFill>
                  <a:srgbClr val="3C3D48"/>
                </a:solidFill>
                <a:latin typeface="Gill Sans MT" pitchFamily="34" charset="0"/>
                <a:ea typeface="+mj-ea"/>
                <a:cs typeface="+mj-cs"/>
              </a:defRPr>
            </a:lvl2pPr>
            <a:lvl3pPr>
              <a:defRPr lang="en-US" sz="2800" b="1" kern="1200" dirty="0" smtClean="0">
                <a:solidFill>
                  <a:srgbClr val="3C3D48"/>
                </a:solidFill>
                <a:latin typeface="Gill Sans MT" pitchFamily="34" charset="0"/>
                <a:ea typeface="+mj-ea"/>
                <a:cs typeface="+mj-cs"/>
              </a:defRPr>
            </a:lvl3pPr>
            <a:lvl4pPr>
              <a:defRPr lang="en-US" sz="2800" b="1" kern="1200" dirty="0" smtClean="0">
                <a:solidFill>
                  <a:srgbClr val="3C3D48"/>
                </a:solidFill>
                <a:latin typeface="Gill Sans MT" pitchFamily="34" charset="0"/>
                <a:ea typeface="+mj-ea"/>
                <a:cs typeface="+mj-cs"/>
              </a:defRPr>
            </a:lvl4pPr>
            <a:lvl5pPr>
              <a:defRPr lang="en-IN" sz="2800" b="1" kern="1200" dirty="0">
                <a:solidFill>
                  <a:srgbClr val="3C3D48"/>
                </a:solidFill>
                <a:latin typeface="Gill Sans MT" pitchFamily="34" charset="0"/>
                <a:ea typeface="+mj-ea"/>
                <a:cs typeface="+mj-cs"/>
              </a:defRPr>
            </a:lvl5pPr>
          </a:lstStyle>
          <a:p>
            <a:pPr marL="231775" marR="0" lvl="0" indent="-231775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HIGHLIGHTS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903515" y="2104328"/>
            <a:ext cx="4049262" cy="1596815"/>
          </a:xfrm>
        </p:spPr>
        <p:txBody>
          <a:bodyPr>
            <a:normAutofit/>
          </a:bodyPr>
          <a:lstStyle>
            <a:lvl1pPr marL="231775" marR="0" indent="-231775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IN" sz="16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800" b="1" kern="1200" dirty="0" smtClean="0">
                <a:solidFill>
                  <a:srgbClr val="3C3D48"/>
                </a:solidFill>
                <a:latin typeface="Gill Sans MT" pitchFamily="34" charset="0"/>
                <a:ea typeface="+mj-ea"/>
                <a:cs typeface="+mj-cs"/>
              </a:defRPr>
            </a:lvl2pPr>
            <a:lvl3pPr>
              <a:defRPr lang="en-US" sz="2800" b="1" kern="1200" dirty="0" smtClean="0">
                <a:solidFill>
                  <a:srgbClr val="3C3D48"/>
                </a:solidFill>
                <a:latin typeface="Gill Sans MT" pitchFamily="34" charset="0"/>
                <a:ea typeface="+mj-ea"/>
                <a:cs typeface="+mj-cs"/>
              </a:defRPr>
            </a:lvl3pPr>
            <a:lvl4pPr>
              <a:defRPr lang="en-US" sz="2800" b="1" kern="1200" dirty="0" smtClean="0">
                <a:solidFill>
                  <a:srgbClr val="3C3D48"/>
                </a:solidFill>
                <a:latin typeface="Gill Sans MT" pitchFamily="34" charset="0"/>
                <a:ea typeface="+mj-ea"/>
                <a:cs typeface="+mj-cs"/>
              </a:defRPr>
            </a:lvl4pPr>
            <a:lvl5pPr>
              <a:defRPr lang="en-IN" sz="2800" b="1" kern="1200" dirty="0">
                <a:solidFill>
                  <a:srgbClr val="3C3D48"/>
                </a:solidFill>
                <a:latin typeface="Gill Sans MT" pitchFamily="34" charset="0"/>
                <a:ea typeface="+mj-ea"/>
                <a:cs typeface="+mj-cs"/>
              </a:defRPr>
            </a:lvl5pPr>
          </a:lstStyle>
          <a:p>
            <a:pPr marL="231775" marR="0" lvl="0" indent="-231775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IN" dirty="0"/>
              <a:t>Add a small brief of the case study / point of view / Define a concept / theme / topic. You may add up to 6 lines of text. Beyond 6 lines will not be readable.</a:t>
            </a:r>
          </a:p>
        </p:txBody>
      </p:sp>
      <p:sp>
        <p:nvSpPr>
          <p:cNvPr id="40" name="Picture Placeholder 38"/>
          <p:cNvSpPr>
            <a:spLocks noGrp="1"/>
          </p:cNvSpPr>
          <p:nvPr>
            <p:ph type="pic" sz="quarter" idx="14"/>
          </p:nvPr>
        </p:nvSpPr>
        <p:spPr>
          <a:xfrm>
            <a:off x="5690960" y="490538"/>
            <a:ext cx="2874963" cy="5692775"/>
          </a:xfrm>
          <a:ln>
            <a:noFill/>
          </a:ln>
          <a:effectLst/>
        </p:spPr>
        <p:txBody>
          <a:bodyPr>
            <a:flatTx/>
          </a:bodyPr>
          <a:lstStyle>
            <a:lvl1pPr>
              <a:buNone/>
              <a:defRPr>
                <a:effectLst/>
              </a:defRPr>
            </a:lvl1pPr>
          </a:lstStyle>
          <a:p>
            <a:endParaRPr lang="en-IN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903515" y="3864429"/>
            <a:ext cx="4049262" cy="1545771"/>
          </a:xfrm>
        </p:spPr>
        <p:txBody>
          <a:bodyPr>
            <a:normAutofit/>
          </a:bodyPr>
          <a:lstStyle>
            <a:lvl1pPr marL="231775" marR="0" indent="-231775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IN" sz="1400" kern="1200" baseline="0">
                <a:solidFill>
                  <a:srgbClr val="0070C0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800" b="1" kern="1200" dirty="0" smtClean="0">
                <a:solidFill>
                  <a:srgbClr val="3C3D48"/>
                </a:solidFill>
                <a:latin typeface="Gill Sans MT" pitchFamily="34" charset="0"/>
                <a:ea typeface="+mj-ea"/>
                <a:cs typeface="+mj-cs"/>
              </a:defRPr>
            </a:lvl2pPr>
            <a:lvl3pPr>
              <a:defRPr lang="en-US" sz="2800" b="1" kern="1200" dirty="0" smtClean="0">
                <a:solidFill>
                  <a:srgbClr val="3C3D48"/>
                </a:solidFill>
                <a:latin typeface="Gill Sans MT" pitchFamily="34" charset="0"/>
                <a:ea typeface="+mj-ea"/>
                <a:cs typeface="+mj-cs"/>
              </a:defRPr>
            </a:lvl3pPr>
            <a:lvl4pPr>
              <a:defRPr lang="en-US" sz="2800" b="1" kern="1200" dirty="0" smtClean="0">
                <a:solidFill>
                  <a:srgbClr val="3C3D48"/>
                </a:solidFill>
                <a:latin typeface="Gill Sans MT" pitchFamily="34" charset="0"/>
                <a:ea typeface="+mj-ea"/>
                <a:cs typeface="+mj-cs"/>
              </a:defRPr>
            </a:lvl4pPr>
            <a:lvl5pPr>
              <a:defRPr lang="en-IN" sz="2800" b="1" kern="1200" dirty="0">
                <a:solidFill>
                  <a:srgbClr val="3C3D48"/>
                </a:solidFill>
                <a:latin typeface="Gill Sans MT" pitchFamily="34" charset="0"/>
                <a:ea typeface="+mj-ea"/>
                <a:cs typeface="+mj-cs"/>
              </a:defRPr>
            </a:lvl5pPr>
          </a:lstStyle>
          <a:p>
            <a:pPr marL="231775" marR="0" lvl="0" indent="-231775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Add Highlights of the topic and only </a:t>
            </a:r>
            <a:br>
              <a:rPr lang="en-US" dirty="0"/>
            </a:br>
            <a:r>
              <a:rPr lang="en-US" dirty="0"/>
              <a:t>5 lines of text is allowed, beyond </a:t>
            </a:r>
            <a:br>
              <a:rPr lang="en-US" dirty="0"/>
            </a:br>
            <a:r>
              <a:rPr lang="en-US" dirty="0"/>
              <a:t>that it will not be readable.</a:t>
            </a:r>
            <a:endParaRPr lang="en-I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62456"/>
            <a:ext cx="8229600" cy="4525963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303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6" r:id="rId17"/>
    <p:sldLayoutId id="2147483662" r:id="rId18"/>
    <p:sldLayoutId id="2147483688" r:id="rId19"/>
    <p:sldLayoutId id="2147483689" r:id="rId20"/>
    <p:sldLayoutId id="2147483692" r:id="rId21"/>
    <p:sldLayoutId id="2147483694" r:id="rId22"/>
    <p:sldLayoutId id="2147483695" r:id="rId23"/>
    <p:sldLayoutId id="2147483696" r:id="rId24"/>
    <p:sldLayoutId id="2147483698" r:id="rId25"/>
  </p:sldLayoutIdLst>
  <p:txStyles>
    <p:titleStyle>
      <a:lvl1pPr algn="l" defTabSz="457200" rtl="0" eaLnBrk="1" latinLnBrk="0" hangingPunct="1">
        <a:spcBef>
          <a:spcPct val="0"/>
        </a:spcBef>
        <a:buNone/>
        <a:defRPr lang="en-US" sz="3000" b="1" kern="1200" dirty="0">
          <a:solidFill>
            <a:schemeClr val="tx1"/>
          </a:solidFill>
          <a:latin typeface="+mj-lt"/>
          <a:ea typeface="+mn-ea"/>
          <a:cs typeface="Arial"/>
        </a:defRPr>
      </a:lvl1pPr>
    </p:titleStyle>
    <p:bodyStyle>
      <a:lvl1pPr marL="231775" indent="-231775" algn="l" defTabSz="457200" rtl="0" eaLnBrk="1" latinLnBrk="0" hangingPunct="1">
        <a:spcBef>
          <a:spcPct val="20000"/>
        </a:spcBef>
        <a:buFont typeface="Arial"/>
        <a:buChar char="•"/>
        <a:defRPr kumimoji="0" lang="en-US" sz="2000" b="0" i="0" u="none" strike="noStrike" kern="1200" cap="none" spc="0" normalizeH="0" baseline="0" noProof="0" dirty="0" smtClean="0">
          <a:ln>
            <a:noFill/>
          </a:ln>
          <a:solidFill>
            <a:schemeClr val="tx1"/>
          </a:solidFill>
          <a:effectLst/>
          <a:uLnTx/>
          <a:uFillTx/>
          <a:latin typeface="+mn-lt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0" lang="en-US" sz="1800" b="0" i="0" u="none" strike="noStrike" kern="1200" cap="none" spc="0" normalizeH="0" baseline="0" noProof="0" dirty="0" smtClean="0">
          <a:ln>
            <a:noFill/>
          </a:ln>
          <a:solidFill>
            <a:schemeClr val="tx1"/>
          </a:solidFill>
          <a:effectLst/>
          <a:uLnTx/>
          <a:uFillTx/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0" lang="en-US" sz="1600" b="0" i="0" u="none" strike="noStrike" kern="1200" cap="none" spc="0" normalizeH="0" baseline="0" noProof="0" dirty="0" smtClean="0">
          <a:ln>
            <a:noFill/>
          </a:ln>
          <a:solidFill>
            <a:schemeClr val="tx1"/>
          </a:solidFill>
          <a:effectLst/>
          <a:uLnTx/>
          <a:uFillTx/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0" lang="en-US" sz="1400" b="0" i="0" u="none" strike="noStrike" kern="1200" cap="none" spc="0" normalizeH="0" baseline="0" noProof="0" dirty="0" smtClean="0">
          <a:ln>
            <a:noFill/>
          </a:ln>
          <a:solidFill>
            <a:schemeClr val="tx1"/>
          </a:solidFill>
          <a:effectLst/>
          <a:uLnTx/>
          <a:uFillTx/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0" lang="en-US" sz="1200" b="0" i="0" u="none" strike="noStrike" kern="1200" cap="none" spc="0" normalizeH="0" baseline="0" noProof="0" dirty="0">
          <a:ln>
            <a:noFill/>
          </a:ln>
          <a:solidFill>
            <a:schemeClr val="tx1"/>
          </a:solidFill>
          <a:effectLst/>
          <a:uLnTx/>
          <a:uFillTx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statlog+(german+credit+data)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statlog+(german+credit+data)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statlog+(german+credit+data)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statlog+(german+credit+data)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statlog+(german+credit+data)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276600" y="2895600"/>
            <a:ext cx="2819400" cy="369332"/>
          </a:xfr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sz="1800" b="1" u="sng" dirty="0"/>
              <a:t>Ensemble Methods</a:t>
            </a:r>
          </a:p>
        </p:txBody>
      </p:sp>
    </p:spTree>
    <p:extLst>
      <p:ext uri="{BB962C8B-B14F-4D97-AF65-F5344CB8AC3E}">
        <p14:creationId xmlns:p14="http://schemas.microsoft.com/office/powerpoint/2010/main" val="1364635230"/>
      </p:ext>
    </p:extLst>
  </p:cSld>
  <p:clrMapOvr>
    <a:masterClrMapping/>
  </p:clrMapOvr>
  <p:transition spd="med">
    <p:wipe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CF902F29-9F70-4769-BB00-59C52F41D632}"/>
              </a:ext>
            </a:extLst>
          </p:cNvPr>
          <p:cNvSpPr txBox="1">
            <a:spLocks noChangeArrowheads="1"/>
          </p:cNvSpPr>
          <p:nvPr/>
        </p:nvSpPr>
        <p:spPr>
          <a:xfrm>
            <a:off x="381000" y="664250"/>
            <a:ext cx="8795664" cy="42904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231775" indent="-231775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/>
              <a:buNone/>
            </a:pPr>
            <a:r>
              <a:rPr lang="en-US" sz="1800" u="sng" dirty="0">
                <a:latin typeface="Arial" charset="0"/>
              </a:rPr>
              <a:t>Prerequisites for effective ensemble: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performance of an ensemble mostly depends on the individual performance of the classifiers present in the ensemble. 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 startAt="2"/>
            </a:pPr>
            <a:r>
              <a:rPr lang="en-US" dirty="0"/>
              <a:t>Two key requirements of the classifiers forming the ensemble are: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dirty="0"/>
              <a:t>diversity of classifiers in nature - Similar classifiers usually make similar errors, so forming an ensemble with similar classifiers would not improve the classification rate</a:t>
            </a:r>
          </a:p>
          <a:p>
            <a:pPr marL="800100" lvl="1" indent="-342900">
              <a:buFont typeface="+mj-lt"/>
              <a:buAutoNum type="alphaLcPeriod"/>
            </a:pPr>
            <a:endParaRPr lang="en-US" dirty="0"/>
          </a:p>
          <a:p>
            <a:pPr marL="800100" lvl="1" indent="-342900">
              <a:buFont typeface="+mj-lt"/>
              <a:buAutoNum type="alphaLcPeriod"/>
            </a:pPr>
            <a:r>
              <a:rPr lang="en-US" dirty="0"/>
              <a:t>accuracy in the classifier predictions - presence of a poorly performing classifier may cause performance deterioration in the overall performance. </a:t>
            </a:r>
          </a:p>
          <a:p>
            <a:pPr marL="457200" indent="-457200">
              <a:buFont typeface="+mj-lt"/>
              <a:buAutoNum type="arabicPeriod" startAt="3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934602"/>
      </p:ext>
    </p:extLst>
  </p:cSld>
  <p:clrMapOvr>
    <a:masterClrMapping/>
  </p:clrMapOvr>
  <p:transition spd="med">
    <p:wipe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203196" y="1066800"/>
            <a:ext cx="8795664" cy="2806922"/>
          </a:xfr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u="sng" dirty="0">
                <a:latin typeface="Arial" charset="0"/>
              </a:rPr>
              <a:t>Two families of ensemble methods are usually distinguished: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sz="1600" u="sng" dirty="0"/>
              <a:t>Averaging methods</a:t>
            </a:r>
            <a:r>
              <a:rPr lang="en-US" sz="1600" dirty="0"/>
              <a:t>, the driving principle is to build several estimators independently and then to average / vote  their predictions. On average, the combined estimator is usually better than any of the single base estimator because its variance is reduced.</a:t>
            </a:r>
          </a:p>
          <a:p>
            <a:pPr marL="400050" lvl="2" indent="0">
              <a:buNone/>
            </a:pPr>
            <a:r>
              <a:rPr lang="en-US" sz="1400" dirty="0">
                <a:cs typeface="Arial"/>
              </a:rPr>
              <a:t> E.g. Bagging methods, Forests of randomized trees, ...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457200" indent="-457200">
              <a:buFont typeface="+mj-lt"/>
              <a:buAutoNum type="arabicPeriod"/>
            </a:pPr>
            <a:r>
              <a:rPr lang="en-US" sz="1600" u="sng" dirty="0"/>
              <a:t>Boosting methods</a:t>
            </a:r>
            <a:r>
              <a:rPr lang="en-US" sz="1600" dirty="0"/>
              <a:t>, base estimators are built sequentially and one tries to reduce the bias of the combined estimator. The motivation is to combine several weak models to produce a powerful ensemble. E.g. AdaBoost, Gradient Tree Boosting, ...</a:t>
            </a:r>
            <a:endParaRPr lang="en-IN" sz="1600" dirty="0"/>
          </a:p>
        </p:txBody>
      </p:sp>
      <p:sp>
        <p:nvSpPr>
          <p:cNvPr id="182276" name="AutoShape 4" descr="Image result for Euclidean distance formul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5499226"/>
      </p:ext>
    </p:extLst>
  </p:cSld>
  <p:clrMapOvr>
    <a:masterClrMapping/>
  </p:clrMapOvr>
  <p:transition spd="med">
    <p:wipe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203196" y="1066800"/>
            <a:ext cx="8795664" cy="5226046"/>
          </a:xfrm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US" altLang="en-US" sz="1800" u="sng" dirty="0">
                <a:latin typeface="Arial" charset="0"/>
              </a:rPr>
              <a:t>Ensemble Methods </a:t>
            </a:r>
            <a:r>
              <a:rPr lang="en-US" altLang="en-US" sz="1800" dirty="0">
                <a:latin typeface="Arial" charset="0"/>
              </a:rPr>
              <a:t>– Averaging method - </a:t>
            </a:r>
            <a:r>
              <a:rPr lang="en-IN" sz="1600" b="1" dirty="0"/>
              <a:t>Bagging (</a:t>
            </a:r>
            <a:r>
              <a:rPr lang="en-US" sz="1600" b="1" dirty="0"/>
              <a:t>B</a:t>
            </a:r>
            <a:r>
              <a:rPr lang="en-US" sz="1600" dirty="0"/>
              <a:t>ootstrap </a:t>
            </a:r>
            <a:r>
              <a:rPr lang="en-US" sz="1600" b="1" dirty="0"/>
              <a:t>Agg</a:t>
            </a:r>
            <a:r>
              <a:rPr lang="en-US" sz="1600" dirty="0"/>
              <a:t>regation</a:t>
            </a:r>
            <a:r>
              <a:rPr lang="en-US" dirty="0"/>
              <a:t>)</a:t>
            </a:r>
            <a:r>
              <a:rPr lang="en-IN" sz="1600" b="1" dirty="0"/>
              <a:t> :</a:t>
            </a:r>
          </a:p>
          <a:p>
            <a:pPr marL="342900" indent="-342900">
              <a:buNone/>
            </a:pPr>
            <a:endParaRPr lang="en-IN" sz="1600" b="1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Designed to improve the stability (small change in dataset change the model) and accuracy of classification and regression models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It  reduces variance errors and helps to avoid overfitting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Can be used with any type of machine learning model,  mostly used with Decision Tree</a:t>
            </a:r>
            <a:endParaRPr lang="en-IN" sz="1600" dirty="0"/>
          </a:p>
          <a:p>
            <a:pPr marL="342900" indent="-342900">
              <a:buFont typeface="+mj-lt"/>
              <a:buAutoNum type="arabicPeriod"/>
            </a:pPr>
            <a:endParaRPr lang="en-IN" sz="1600" dirty="0"/>
          </a:p>
          <a:p>
            <a:pPr marL="342900" indent="-342900">
              <a:buFont typeface="+mj-lt"/>
              <a:buAutoNum type="arabicPeriod"/>
            </a:pPr>
            <a:r>
              <a:rPr lang="en-IN" sz="1600" dirty="0"/>
              <a:t>Uses sampling with replacement to generate multiple samples of a given size. Sample may contain repeat data points</a:t>
            </a:r>
          </a:p>
          <a:p>
            <a:pPr marL="342900" indent="-342900">
              <a:buFont typeface="+mj-lt"/>
              <a:buAutoNum type="arabicPeriod"/>
            </a:pPr>
            <a:endParaRPr lang="en-IN" sz="1600" dirty="0"/>
          </a:p>
          <a:p>
            <a:pPr marL="342900" indent="-342900">
              <a:buFont typeface="+mj-lt"/>
              <a:buAutoNum type="arabicPeriod"/>
            </a:pPr>
            <a:r>
              <a:rPr lang="en-IN" sz="1600" dirty="0"/>
              <a:t>For large sample size, sample data is expected to have roughly 63.2% ( 1 – 1/e) unique data points and the rest being duplicates</a:t>
            </a:r>
          </a:p>
          <a:p>
            <a:pPr marL="342900" indent="-342900">
              <a:buFont typeface="+mj-lt"/>
              <a:buAutoNum type="arabicPeriod"/>
            </a:pPr>
            <a:endParaRPr lang="en-IN" sz="1600" dirty="0"/>
          </a:p>
          <a:p>
            <a:pPr marL="342900" indent="-342900">
              <a:buFont typeface="+mj-lt"/>
              <a:buAutoNum type="arabicPeriod"/>
            </a:pPr>
            <a:r>
              <a:rPr lang="en-IN" sz="1600" dirty="0"/>
              <a:t>For classification bagging is used with voting to decide the class of an input while for regression average or median values are calculate</a:t>
            </a:r>
          </a:p>
          <a:p>
            <a:pPr marL="0" indent="0">
              <a:buNone/>
            </a:pPr>
            <a:endParaRPr lang="en-IN" sz="1600" dirty="0"/>
          </a:p>
        </p:txBody>
      </p:sp>
      <p:sp>
        <p:nvSpPr>
          <p:cNvPr id="182276" name="AutoShape 4" descr="Image result for Euclidean distance formul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</p:cSld>
  <p:clrMapOvr>
    <a:masterClrMapping/>
  </p:clrMapOvr>
  <p:transition spd="med">
    <p:wipe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CBBAB5-13D1-4FAB-9144-FCE0D8550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121223"/>
            <a:ext cx="7543801" cy="1371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E6452F-4D4B-438B-BE86-47D0361E287A}"/>
              </a:ext>
            </a:extLst>
          </p:cNvPr>
          <p:cNvSpPr txBox="1"/>
          <p:nvPr/>
        </p:nvSpPr>
        <p:spPr>
          <a:xfrm>
            <a:off x="609600" y="4721423"/>
            <a:ext cx="7543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http://www.utdallas.edu/~nrr150130/cs7301/2016fa/lects/Lecture_10_Ensemble.pdf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6C3AE29-173E-4556-AB8D-19DCA7F28677}"/>
              </a:ext>
            </a:extLst>
          </p:cNvPr>
          <p:cNvSpPr txBox="1">
            <a:spLocks noChangeArrowheads="1"/>
          </p:cNvSpPr>
          <p:nvPr/>
        </p:nvSpPr>
        <p:spPr>
          <a:xfrm>
            <a:off x="203196" y="1066800"/>
            <a:ext cx="8795664" cy="158197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231775" indent="-231775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spcAft>
                <a:spcPts val="0"/>
              </a:spcAft>
              <a:buFont typeface="Arial"/>
              <a:buNone/>
            </a:pPr>
            <a:r>
              <a:rPr lang="en-US" altLang="en-US" sz="1800" u="sng" dirty="0">
                <a:latin typeface="Arial" charset="0"/>
              </a:rPr>
              <a:t>Ensemble Methods </a:t>
            </a:r>
            <a:r>
              <a:rPr lang="en-US" altLang="en-US" sz="1800" dirty="0">
                <a:latin typeface="Arial" charset="0"/>
              </a:rPr>
              <a:t>– Averaging method - </a:t>
            </a:r>
            <a:r>
              <a:rPr lang="en-US" sz="1600" b="1" dirty="0"/>
              <a:t>Bagging (B</a:t>
            </a:r>
            <a:r>
              <a:rPr lang="en-US" sz="1600" dirty="0"/>
              <a:t>ootstrap </a:t>
            </a:r>
            <a:r>
              <a:rPr lang="en-US" sz="1600" b="1" dirty="0"/>
              <a:t>Agg</a:t>
            </a:r>
            <a:r>
              <a:rPr lang="en-US" sz="1600" dirty="0"/>
              <a:t>regation</a:t>
            </a:r>
            <a:r>
              <a:rPr lang="en-US" dirty="0"/>
              <a:t>)</a:t>
            </a:r>
            <a:r>
              <a:rPr lang="en-US" sz="1600" b="1" dirty="0"/>
              <a:t> :</a:t>
            </a:r>
          </a:p>
          <a:p>
            <a:pPr marL="342900" indent="-342900" fontAlgn="auto">
              <a:spcAft>
                <a:spcPts val="0"/>
              </a:spcAft>
              <a:buFont typeface="Arial"/>
              <a:buNone/>
            </a:pPr>
            <a:endParaRPr lang="en-US" sz="1600" dirty="0"/>
          </a:p>
          <a:p>
            <a:pPr marL="0" indent="0" fontAlgn="auto">
              <a:spcAft>
                <a:spcPts val="0"/>
              </a:spcAft>
              <a:buFont typeface="Arial"/>
              <a:buNone/>
            </a:pPr>
            <a:r>
              <a:rPr lang="en-US" sz="1600" dirty="0"/>
              <a:t>Multiple sample sets are created from the same data set using random function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</a:pPr>
            <a:endParaRPr lang="en-US" sz="1600" dirty="0"/>
          </a:p>
          <a:p>
            <a:pPr marL="0" indent="0" fontAlgn="auto">
              <a:spcAft>
                <a:spcPts val="0"/>
              </a:spcAft>
              <a:buFont typeface="Arial"/>
              <a:buNone/>
            </a:pPr>
            <a:r>
              <a:rPr lang="en-US" sz="1600" dirty="0"/>
              <a:t>Each sample data set is used to create a predictor</a:t>
            </a:r>
          </a:p>
        </p:txBody>
      </p:sp>
    </p:spTree>
    <p:extLst>
      <p:ext uri="{BB962C8B-B14F-4D97-AF65-F5344CB8AC3E}">
        <p14:creationId xmlns:p14="http://schemas.microsoft.com/office/powerpoint/2010/main" val="1408373570"/>
      </p:ext>
    </p:extLst>
  </p:cSld>
  <p:clrMapOvr>
    <a:masterClrMapping/>
  </p:clrMapOvr>
  <p:transition spd="med">
    <p:wipe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203196" y="1066800"/>
            <a:ext cx="8795664" cy="400110"/>
          </a:xfrm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US" altLang="en-US" sz="1800" u="sng" dirty="0">
                <a:latin typeface="Arial" charset="0"/>
              </a:rPr>
              <a:t>Ensemble Methods </a:t>
            </a:r>
            <a:r>
              <a:rPr lang="en-US" altLang="en-US" sz="1800" dirty="0">
                <a:latin typeface="Arial" charset="0"/>
              </a:rPr>
              <a:t>– Averaging method - </a:t>
            </a:r>
            <a:r>
              <a:rPr lang="en-IN" sz="1600" b="1" dirty="0"/>
              <a:t>Bagging (</a:t>
            </a:r>
            <a:r>
              <a:rPr lang="en-US" sz="1600" b="1" dirty="0"/>
              <a:t>B</a:t>
            </a:r>
            <a:r>
              <a:rPr lang="en-US" sz="1600" dirty="0"/>
              <a:t>ootstrap </a:t>
            </a:r>
            <a:r>
              <a:rPr lang="en-US" sz="1600" b="1" dirty="0"/>
              <a:t>Agg</a:t>
            </a:r>
            <a:r>
              <a:rPr lang="en-US" sz="1600" dirty="0"/>
              <a:t>regation</a:t>
            </a:r>
            <a:r>
              <a:rPr lang="en-US" dirty="0"/>
              <a:t>)</a:t>
            </a:r>
            <a:r>
              <a:rPr lang="en-IN" sz="1600" b="1" dirty="0"/>
              <a:t> :</a:t>
            </a:r>
          </a:p>
        </p:txBody>
      </p:sp>
      <p:sp>
        <p:nvSpPr>
          <p:cNvPr id="182276" name="AutoShape 4" descr="Image result for Euclidean distance formul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58B440-27E9-4637-A6BA-702FABD67A0E}"/>
              </a:ext>
            </a:extLst>
          </p:cNvPr>
          <p:cNvSpPr txBox="1"/>
          <p:nvPr/>
        </p:nvSpPr>
        <p:spPr>
          <a:xfrm>
            <a:off x="762000" y="5867400"/>
            <a:ext cx="7543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https://link.springer.com/article/10.1007/s13721-013-0034-x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FBBDD42-B7EB-42E2-A460-817636ED3E02}"/>
              </a:ext>
            </a:extLst>
          </p:cNvPr>
          <p:cNvGrpSpPr/>
          <p:nvPr/>
        </p:nvGrpSpPr>
        <p:grpSpPr>
          <a:xfrm>
            <a:off x="424542" y="2123301"/>
            <a:ext cx="8196717" cy="2817518"/>
            <a:chOff x="424542" y="2123301"/>
            <a:chExt cx="8196717" cy="2817518"/>
          </a:xfrm>
        </p:grpSpPr>
        <p:pic>
          <p:nvPicPr>
            <p:cNvPr id="2050" name="Picture 2" descr="https://static-content.springer.com/image/art%3A10.1007%2Fs13721-013-0034-x/MediaObjects/13721_2013_34_Fig4_HTML.gif">
              <a:extLst>
                <a:ext uri="{FF2B5EF4-FFF2-40B4-BE49-F238E27FC236}">
                  <a16:creationId xmlns:a16="http://schemas.microsoft.com/office/drawing/2014/main" id="{C949F2CE-06BB-444E-B5F2-C925A4523F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200" y="2209800"/>
              <a:ext cx="3856383" cy="1981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91C2F6B-323A-415A-B85E-0F5E9491D2DD}"/>
                </a:ext>
              </a:extLst>
            </p:cNvPr>
            <p:cNvSpPr txBox="1"/>
            <p:nvPr/>
          </p:nvSpPr>
          <p:spPr>
            <a:xfrm>
              <a:off x="424543" y="2123301"/>
              <a:ext cx="296862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Re-sampling done for every classifier using a random function. For large n, 63.2% unique samples likely to be selected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06941E-913F-49B6-B468-89B8F5DB2AF0}"/>
                </a:ext>
              </a:extLst>
            </p:cNvPr>
            <p:cNvSpPr txBox="1"/>
            <p:nvPr/>
          </p:nvSpPr>
          <p:spPr>
            <a:xfrm>
              <a:off x="424542" y="3369533"/>
              <a:ext cx="29686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Algorithm to generate classifiers. Could be Decision Tree, Naïve Bayes </a:t>
              </a:r>
              <a:r>
                <a:rPr lang="en-US" sz="1400" dirty="0" err="1"/>
                <a:t>etc</a:t>
              </a:r>
              <a:endParaRPr lang="en-US" sz="1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9E0C83-927D-4B06-AD71-8E0E899D3303}"/>
                </a:ext>
              </a:extLst>
            </p:cNvPr>
            <p:cNvSpPr txBox="1"/>
            <p:nvPr/>
          </p:nvSpPr>
          <p:spPr>
            <a:xfrm>
              <a:off x="3116715" y="4202155"/>
              <a:ext cx="29686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K classifiers created in parallel and independently on respective training data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B63202-F353-435F-A0A7-9FA7A4649833}"/>
                </a:ext>
              </a:extLst>
            </p:cNvPr>
            <p:cNvSpPr txBox="1"/>
            <p:nvPr/>
          </p:nvSpPr>
          <p:spPr>
            <a:xfrm>
              <a:off x="6629400" y="2540265"/>
              <a:ext cx="19918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Voting could be simple or weighted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A128DAF-449C-44B3-B3F5-89E8812721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05600" y="3063485"/>
              <a:ext cx="457200" cy="44171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DF663CD-6724-4ABE-87B8-05F366538D72}"/>
                </a:ext>
              </a:extLst>
            </p:cNvPr>
            <p:cNvCxnSpPr/>
            <p:nvPr/>
          </p:nvCxnSpPr>
          <p:spPr>
            <a:xfrm>
              <a:off x="2438400" y="2801875"/>
              <a:ext cx="1066800" cy="1699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BA8B0E2-4F7E-48F9-8776-14AA263A89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71800" y="3581401"/>
              <a:ext cx="533399" cy="13328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CF5CC6E-E2E1-4005-ACA8-92B1B39FFB4A}"/>
                </a:ext>
              </a:extLst>
            </p:cNvPr>
            <p:cNvCxnSpPr>
              <a:stCxn id="7" idx="0"/>
            </p:cNvCxnSpPr>
            <p:nvPr/>
          </p:nvCxnSpPr>
          <p:spPr>
            <a:xfrm flipV="1">
              <a:off x="4601028" y="3599158"/>
              <a:ext cx="428172" cy="60299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2345835"/>
      </p:ext>
    </p:extLst>
  </p:cSld>
  <p:clrMapOvr>
    <a:masterClrMapping/>
  </p:clrMapOvr>
  <p:transition spd="med">
    <p:wipe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48336" y="1066800"/>
            <a:ext cx="8229600" cy="3767185"/>
          </a:xfrm>
        </p:spPr>
        <p:txBody>
          <a:bodyPr>
            <a:spAutoFit/>
          </a:bodyPr>
          <a:lstStyle/>
          <a:p>
            <a:pPr marL="0" indent="0" fontAlgn="auto">
              <a:spcAft>
                <a:spcPts val="0"/>
              </a:spcAft>
              <a:buNone/>
            </a:pPr>
            <a:r>
              <a:rPr lang="en-US" altLang="en-US" sz="1800" u="sng" dirty="0"/>
              <a:t>Ensemble Learning </a:t>
            </a:r>
            <a:r>
              <a:rPr lang="en-US" altLang="en-US" sz="1800" dirty="0"/>
              <a:t>– </a:t>
            </a:r>
            <a:r>
              <a:rPr lang="en-US" altLang="en-US" sz="1800" b="1" dirty="0"/>
              <a:t>Bagging</a:t>
            </a:r>
            <a:r>
              <a:rPr lang="en-US" altLang="en-US" sz="1800" dirty="0"/>
              <a:t>:</a:t>
            </a:r>
          </a:p>
          <a:p>
            <a:pPr marL="0" indent="0">
              <a:buNone/>
            </a:pPr>
            <a:endParaRPr lang="en-IN" sz="1400" dirty="0"/>
          </a:p>
          <a:p>
            <a:pPr marL="0" indent="0">
              <a:buNone/>
            </a:pPr>
            <a:r>
              <a:rPr lang="en-US" sz="1800" dirty="0"/>
              <a:t>Lab- 6  Improve defaulter prediction of the decision tree using bagging ensemble technique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Description – Sample data is available at local file system as credit.csv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The dataset has 16 attributes described at  </a:t>
            </a:r>
            <a:r>
              <a:rPr lang="en-US" sz="1800" dirty="0">
                <a:hlinkClick r:id="rId3"/>
              </a:rPr>
              <a:t>https://archive.ics.uci.edu/ml/datasets/statlog+(german+credit+data)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 or in the </a:t>
            </a:r>
            <a:r>
              <a:rPr lang="en-US" sz="1800" u="sng" dirty="0"/>
              <a:t>notes page </a:t>
            </a:r>
            <a:r>
              <a:rPr lang="en-US" sz="1800" dirty="0"/>
              <a:t>of this slide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0F9BD4-1AD8-49D5-81AC-5AD44146A39D}"/>
              </a:ext>
            </a:extLst>
          </p:cNvPr>
          <p:cNvSpPr txBox="1"/>
          <p:nvPr/>
        </p:nvSpPr>
        <p:spPr>
          <a:xfrm>
            <a:off x="4495800" y="60198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</a:rPr>
              <a:t>Sol: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Bagging+</a:t>
            </a:r>
            <a:r>
              <a:rPr lang="en-US" sz="1600" dirty="0" err="1">
                <a:solidFill>
                  <a:srgbClr val="000000"/>
                </a:solidFill>
              </a:rPr>
              <a:t>Credit+Decision+Tree.ipynb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190175"/>
      </p:ext>
    </p:extLst>
  </p:cSld>
  <p:clrMapOvr>
    <a:masterClrMapping/>
  </p:clrMapOvr>
  <p:transition spd="med">
    <p:wipe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203196" y="1066800"/>
            <a:ext cx="8795664" cy="4013406"/>
          </a:xfrm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US" altLang="en-US" sz="1800" u="sng" dirty="0">
                <a:latin typeface="Arial" charset="0"/>
              </a:rPr>
              <a:t>Ensemble Methods </a:t>
            </a:r>
            <a:r>
              <a:rPr lang="en-US" altLang="en-US" sz="1800" dirty="0">
                <a:latin typeface="Arial" charset="0"/>
              </a:rPr>
              <a:t>– Boosting Method – </a:t>
            </a:r>
            <a:r>
              <a:rPr lang="en-US" altLang="en-US" sz="1800" b="1" dirty="0" err="1">
                <a:latin typeface="Arial" charset="0"/>
              </a:rPr>
              <a:t>AdaBoosting</a:t>
            </a:r>
            <a:r>
              <a:rPr lang="en-US" altLang="en-US" sz="1800" dirty="0">
                <a:latin typeface="Arial" charset="0"/>
              </a:rPr>
              <a:t> :</a:t>
            </a:r>
            <a:endParaRPr lang="en-IN" sz="1800" dirty="0"/>
          </a:p>
          <a:p>
            <a:pPr marL="342900" indent="-342900">
              <a:buNone/>
            </a:pPr>
            <a:endParaRPr lang="en-IN" sz="1600" b="1" dirty="0"/>
          </a:p>
          <a:p>
            <a:pPr marL="342900" indent="-342900">
              <a:buFont typeface="+mj-lt"/>
              <a:buAutoNum type="arabicPeriod"/>
            </a:pPr>
            <a:r>
              <a:rPr lang="en-IN" sz="1600" dirty="0"/>
              <a:t>Similar to bagging, but the learners are grown sequentially; except for the first, each subsequent learner is grown from previously grown learners</a:t>
            </a:r>
          </a:p>
          <a:p>
            <a:pPr marL="342900" indent="-342900">
              <a:buFont typeface="+mj-lt"/>
              <a:buAutoNum type="arabicPeriod"/>
            </a:pPr>
            <a:endParaRPr lang="en-IN" sz="1600" dirty="0"/>
          </a:p>
          <a:p>
            <a:pPr marL="342900" indent="-342900">
              <a:buFont typeface="+mj-lt"/>
              <a:buAutoNum type="arabicPeriod"/>
            </a:pPr>
            <a:r>
              <a:rPr lang="en-IN" sz="1600" dirty="0"/>
              <a:t>If the learner is a Decision Tree, each of the trees can be small, with just a few terminal nodes (determined by the parameter d supplied )</a:t>
            </a:r>
          </a:p>
          <a:p>
            <a:pPr marL="342900" indent="-342900">
              <a:buFont typeface="+mj-lt"/>
              <a:buAutoNum type="arabicPeriod"/>
            </a:pPr>
            <a:endParaRPr lang="en-IN" sz="1600" dirty="0"/>
          </a:p>
          <a:p>
            <a:pPr marL="342900" indent="-342900">
              <a:buFont typeface="+mj-lt"/>
              <a:buAutoNum type="arabicPeriod"/>
            </a:pPr>
            <a:r>
              <a:rPr lang="en-IN" sz="1600" dirty="0"/>
              <a:t>During voting higher weight is given to the votes of learners which perform better in respective training data unlike Bagging where all get equal weight</a:t>
            </a:r>
          </a:p>
          <a:p>
            <a:pPr marL="342900" indent="-342900">
              <a:buFont typeface="+mj-lt"/>
              <a:buAutoNum type="arabicPeriod"/>
            </a:pPr>
            <a:endParaRPr lang="en-IN" sz="1600" dirty="0"/>
          </a:p>
          <a:p>
            <a:pPr marL="342900" indent="-342900">
              <a:buFont typeface="+mj-lt"/>
              <a:buAutoNum type="arabicPeriod"/>
            </a:pPr>
            <a:r>
              <a:rPr lang="en-IN" sz="1600" dirty="0"/>
              <a:t>Boosting slows down learning (because it is sequential) but the model generally performs well</a:t>
            </a:r>
          </a:p>
          <a:p>
            <a:pPr marL="342900" indent="-342900">
              <a:buNone/>
            </a:pPr>
            <a:endParaRPr lang="en-IN" sz="1600" dirty="0"/>
          </a:p>
        </p:txBody>
      </p:sp>
      <p:sp>
        <p:nvSpPr>
          <p:cNvPr id="182276" name="AutoShape 4" descr="Image result for Euclidean distance formul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</p:cSld>
  <p:clrMapOvr>
    <a:masterClrMapping/>
  </p:clrMapOvr>
  <p:transition spd="med">
    <p:wipe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203196" y="1066800"/>
            <a:ext cx="8795664" cy="369332"/>
          </a:xfrm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US" altLang="en-US" sz="1800" u="sng" dirty="0">
                <a:latin typeface="Arial" charset="0"/>
              </a:rPr>
              <a:t>Ensemble Methods </a:t>
            </a:r>
            <a:r>
              <a:rPr lang="en-US" altLang="en-US" sz="1800" dirty="0">
                <a:latin typeface="Arial" charset="0"/>
              </a:rPr>
              <a:t>– Boosting method - </a:t>
            </a:r>
            <a:r>
              <a:rPr lang="en-US" sz="1600" b="1" dirty="0" err="1"/>
              <a:t>AdaBoosting</a:t>
            </a:r>
            <a:r>
              <a:rPr lang="en-IN" sz="1600" b="1" dirty="0"/>
              <a:t>:</a:t>
            </a:r>
          </a:p>
        </p:txBody>
      </p:sp>
      <p:sp>
        <p:nvSpPr>
          <p:cNvPr id="182276" name="AutoShape 4" descr="Image result for Euclidean distance formul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58B440-27E9-4637-A6BA-702FABD67A0E}"/>
              </a:ext>
            </a:extLst>
          </p:cNvPr>
          <p:cNvSpPr txBox="1"/>
          <p:nvPr/>
        </p:nvSpPr>
        <p:spPr>
          <a:xfrm>
            <a:off x="762000" y="5867400"/>
            <a:ext cx="7543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https://link.springer.com/article/10.1007/s13721-013-0034-x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F1940DE-4A0E-47C9-912E-CE7E8E63B6A3}"/>
              </a:ext>
            </a:extLst>
          </p:cNvPr>
          <p:cNvGrpSpPr/>
          <p:nvPr/>
        </p:nvGrpSpPr>
        <p:grpSpPr>
          <a:xfrm>
            <a:off x="424543" y="1524000"/>
            <a:ext cx="8425316" cy="3074551"/>
            <a:chOff x="424543" y="1987671"/>
            <a:chExt cx="8425316" cy="3074551"/>
          </a:xfrm>
        </p:grpSpPr>
        <p:pic>
          <p:nvPicPr>
            <p:cNvPr id="3074" name="Picture 2" descr="https://static-content.springer.com/image/art%3A10.1007%2Fs13721-013-0034-x/MediaObjects/13721_2013_34_Fig5_HTML.gif">
              <a:extLst>
                <a:ext uri="{FF2B5EF4-FFF2-40B4-BE49-F238E27FC236}">
                  <a16:creationId xmlns:a16="http://schemas.microsoft.com/office/drawing/2014/main" id="{D52F7312-0CEE-4DBB-B42B-CCB3D0A34D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8386" y="1987671"/>
              <a:ext cx="4337814" cy="1822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91C2F6B-323A-415A-B85E-0F5E9491D2DD}"/>
                </a:ext>
              </a:extLst>
            </p:cNvPr>
            <p:cNvSpPr txBox="1"/>
            <p:nvPr/>
          </p:nvSpPr>
          <p:spPr>
            <a:xfrm>
              <a:off x="424543" y="2123301"/>
              <a:ext cx="296862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Training data from base data with focus on instances which were incorrectly classified by earlier model (if any)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9E0C83-927D-4B06-AD71-8E0E899D3303}"/>
                </a:ext>
              </a:extLst>
            </p:cNvPr>
            <p:cNvSpPr txBox="1"/>
            <p:nvPr/>
          </p:nvSpPr>
          <p:spPr>
            <a:xfrm>
              <a:off x="3116715" y="3892671"/>
              <a:ext cx="2968625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K similar classifiers created in sequence with respective training data with focus on addressing the misclassified data, not the usual cost functions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B63202-F353-435F-A0A7-9FA7A4649833}"/>
                </a:ext>
              </a:extLst>
            </p:cNvPr>
            <p:cNvSpPr txBox="1"/>
            <p:nvPr/>
          </p:nvSpPr>
          <p:spPr>
            <a:xfrm>
              <a:off x="6858000" y="3687574"/>
              <a:ext cx="19918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Voting could be simple or weighted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A128DAF-449C-44B3-B3F5-89E8812721C9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6705600" y="3505200"/>
              <a:ext cx="152400" cy="44398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DF663CD-6724-4ABE-87B8-05F366538D72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00" y="2895600"/>
              <a:ext cx="1142999" cy="1757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CF5CC6E-E2E1-4005-ACA8-92B1B39FFB4A}"/>
                </a:ext>
              </a:extLst>
            </p:cNvPr>
            <p:cNvCxnSpPr>
              <a:stCxn id="7" idx="0"/>
            </p:cNvCxnSpPr>
            <p:nvPr/>
          </p:nvCxnSpPr>
          <p:spPr>
            <a:xfrm flipV="1">
              <a:off x="4601028" y="3289675"/>
              <a:ext cx="428172" cy="60299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C6C314C-4360-45D2-83B5-1C923E550A57}"/>
              </a:ext>
            </a:extLst>
          </p:cNvPr>
          <p:cNvSpPr txBox="1"/>
          <p:nvPr/>
        </p:nvSpPr>
        <p:spPr>
          <a:xfrm>
            <a:off x="460376" y="4749225"/>
            <a:ext cx="8389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It is called Adaptive Boosting as the weights are re-assigned to each instance, with higher weights to incorrectly classified instance</a:t>
            </a:r>
          </a:p>
        </p:txBody>
      </p:sp>
    </p:spTree>
    <p:extLst>
      <p:ext uri="{BB962C8B-B14F-4D97-AF65-F5344CB8AC3E}">
        <p14:creationId xmlns:p14="http://schemas.microsoft.com/office/powerpoint/2010/main" val="822867908"/>
      </p:ext>
    </p:extLst>
  </p:cSld>
  <p:clrMapOvr>
    <a:masterClrMapping/>
  </p:clrMapOvr>
  <p:transition spd="med">
    <p:wipe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203196" y="1066800"/>
            <a:ext cx="8795664" cy="3471720"/>
          </a:xfrm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US" altLang="en-US" sz="1800" u="sng" dirty="0">
                <a:latin typeface="Arial" charset="0"/>
              </a:rPr>
              <a:t>Ensemble Methods </a:t>
            </a:r>
            <a:r>
              <a:rPr lang="en-US" altLang="en-US" sz="1800" dirty="0">
                <a:latin typeface="Arial" charset="0"/>
              </a:rPr>
              <a:t>– Boosting Method – </a:t>
            </a:r>
            <a:r>
              <a:rPr lang="en-US" altLang="en-US" sz="1800" b="1" dirty="0" err="1">
                <a:latin typeface="Arial" charset="0"/>
              </a:rPr>
              <a:t>AdaBoosting</a:t>
            </a:r>
            <a:r>
              <a:rPr lang="en-US" altLang="en-US" sz="1800" dirty="0">
                <a:latin typeface="Arial" charset="0"/>
              </a:rPr>
              <a:t> :</a:t>
            </a:r>
            <a:endParaRPr lang="en-IN" sz="1800" dirty="0"/>
          </a:p>
          <a:p>
            <a:pPr marL="342900" indent="-342900">
              <a:buNone/>
            </a:pPr>
            <a:endParaRPr lang="en-IN" sz="1600" b="1" dirty="0"/>
          </a:p>
          <a:p>
            <a:pPr marL="342900" indent="-342900">
              <a:buFont typeface="+mj-lt"/>
              <a:buAutoNum type="arabicPeriod" startAt="7"/>
            </a:pPr>
            <a:r>
              <a:rPr lang="en-IN" sz="1600" dirty="0"/>
              <a:t>Two prominent boosting algorithms are </a:t>
            </a:r>
            <a:r>
              <a:rPr lang="en-IN" sz="1600" dirty="0" err="1"/>
              <a:t>AdaBoost</a:t>
            </a:r>
            <a:r>
              <a:rPr lang="en-IN" sz="1600" dirty="0"/>
              <a:t>, short for Adaptive Boosting and Gradient Descent Boosting</a:t>
            </a:r>
          </a:p>
          <a:p>
            <a:pPr marL="342900" indent="-342900">
              <a:buFont typeface="+mj-lt"/>
              <a:buAutoNum type="arabicPeriod" startAt="7"/>
            </a:pPr>
            <a:endParaRPr lang="en-IN" sz="1600" dirty="0"/>
          </a:p>
          <a:p>
            <a:pPr marL="342900" indent="-342900">
              <a:buFont typeface="+mj-lt"/>
              <a:buAutoNum type="arabicPeriod" startAt="7"/>
            </a:pPr>
            <a:r>
              <a:rPr lang="en-IN" sz="1600" dirty="0"/>
              <a:t>In </a:t>
            </a:r>
            <a:r>
              <a:rPr lang="en-IN" sz="1600" dirty="0" err="1"/>
              <a:t>AdaBoost</a:t>
            </a:r>
            <a:r>
              <a:rPr lang="en-IN" sz="1600" dirty="0"/>
              <a:t>, the successive learners are created with a focus on the ill fitted data of the previous learner</a:t>
            </a:r>
          </a:p>
          <a:p>
            <a:pPr marL="342900" indent="-342900">
              <a:buFont typeface="+mj-lt"/>
              <a:buAutoNum type="arabicPeriod" startAt="7"/>
            </a:pPr>
            <a:endParaRPr lang="en-IN" sz="1600" dirty="0"/>
          </a:p>
          <a:p>
            <a:pPr marL="342900" indent="-342900">
              <a:buFont typeface="+mj-lt"/>
              <a:buAutoNum type="arabicPeriod" startAt="7"/>
            </a:pPr>
            <a:r>
              <a:rPr lang="en-IN" sz="1600" dirty="0"/>
              <a:t>Each successive learner focuses more and more on the harder to fit data i.e. their residuals in the previous tree</a:t>
            </a:r>
          </a:p>
          <a:p>
            <a:pPr marL="342900" indent="-342900">
              <a:buFont typeface="+mj-lt"/>
              <a:buAutoNum type="arabicPeriod" startAt="7"/>
            </a:pPr>
            <a:endParaRPr lang="en-IN" sz="1600" dirty="0"/>
          </a:p>
          <a:p>
            <a:pPr marL="342900" indent="-342900">
              <a:buNone/>
            </a:pPr>
            <a:endParaRPr lang="en-IN" sz="1600" dirty="0"/>
          </a:p>
        </p:txBody>
      </p:sp>
      <p:sp>
        <p:nvSpPr>
          <p:cNvPr id="182276" name="AutoShape 4" descr="Image result for Euclidean distance formul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4535023"/>
      </p:ext>
    </p:extLst>
  </p:cSld>
  <p:clrMapOvr>
    <a:masterClrMapping/>
  </p:clrMapOvr>
  <p:transition spd="med">
    <p:wipe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48336" y="1066800"/>
            <a:ext cx="8229600" cy="3490186"/>
          </a:xfrm>
        </p:spPr>
        <p:txBody>
          <a:bodyPr>
            <a:spAutoFit/>
          </a:bodyPr>
          <a:lstStyle/>
          <a:p>
            <a:pPr marL="0" indent="0" fontAlgn="auto">
              <a:spcAft>
                <a:spcPts val="0"/>
              </a:spcAft>
              <a:buNone/>
            </a:pPr>
            <a:r>
              <a:rPr lang="en-US" altLang="en-US" sz="1800" u="sng" dirty="0"/>
              <a:t>Ensemble Learning </a:t>
            </a:r>
            <a:r>
              <a:rPr lang="en-US" altLang="en-US" sz="1800" dirty="0"/>
              <a:t>– </a:t>
            </a:r>
            <a:r>
              <a:rPr lang="en-US" altLang="en-US" sz="1800" b="1" dirty="0" err="1"/>
              <a:t>AdaBoosting</a:t>
            </a:r>
            <a:r>
              <a:rPr lang="en-US" altLang="en-US" sz="1800" dirty="0"/>
              <a:t>:</a:t>
            </a:r>
          </a:p>
          <a:p>
            <a:pPr marL="0" indent="0">
              <a:buNone/>
            </a:pPr>
            <a:endParaRPr lang="en-IN" sz="1400" dirty="0"/>
          </a:p>
          <a:p>
            <a:pPr marL="0" indent="0">
              <a:buNone/>
            </a:pPr>
            <a:r>
              <a:rPr lang="en-US" sz="1800" dirty="0"/>
              <a:t>Lab- 7  Improve defaulter prediction of the decision tree using </a:t>
            </a:r>
            <a:r>
              <a:rPr lang="en-US" sz="1800" dirty="0" err="1"/>
              <a:t>Adaboosting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Description – Sample data is available at local file system as credit.csv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The dataset has 16 attributes described at  </a:t>
            </a:r>
            <a:r>
              <a:rPr lang="en-US" sz="1800" dirty="0">
                <a:hlinkClick r:id="rId3"/>
              </a:rPr>
              <a:t>https://archive.ics.uci.edu/ml/datasets/statlog+(german+credit+data)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 or in the </a:t>
            </a:r>
            <a:r>
              <a:rPr lang="en-US" sz="1800" u="sng" dirty="0"/>
              <a:t>notes page </a:t>
            </a:r>
            <a:r>
              <a:rPr lang="en-US" sz="1800" dirty="0"/>
              <a:t>of this slide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0F9BD4-1AD8-49D5-81AC-5AD44146A39D}"/>
              </a:ext>
            </a:extLst>
          </p:cNvPr>
          <p:cNvSpPr txBox="1"/>
          <p:nvPr/>
        </p:nvSpPr>
        <p:spPr>
          <a:xfrm>
            <a:off x="4495800" y="60198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</a:rPr>
              <a:t>Sol: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Adaboost+</a:t>
            </a:r>
            <a:r>
              <a:rPr lang="en-US" sz="1600" dirty="0" err="1">
                <a:solidFill>
                  <a:srgbClr val="000000"/>
                </a:solidFill>
              </a:rPr>
              <a:t>Credit+Decision+Tree.ipynb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685689"/>
      </p:ext>
    </p:extLst>
  </p:cSld>
  <p:clrMapOvr>
    <a:masterClrMapping/>
  </p:clrMapOvr>
  <p:transition spd="med"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203196" y="1066800"/>
            <a:ext cx="8795664" cy="1975926"/>
          </a:xfrm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US" altLang="en-US" sz="1800" u="sng" dirty="0">
                <a:latin typeface="Arial" charset="0"/>
              </a:rPr>
              <a:t>Ensemble Methods </a:t>
            </a:r>
            <a:r>
              <a:rPr lang="en-US" altLang="en-US" sz="1800" dirty="0">
                <a:latin typeface="Arial" charset="0"/>
              </a:rPr>
              <a:t>-</a:t>
            </a:r>
            <a:endParaRPr lang="en-IN" sz="16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Train multiple weak predictors on a dataset such that they get slightly different results some learn some patterns better and others learn other patterns	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Combine their  predictions to get an overall better performance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The combined group of learners is call meta model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182276" name="AutoShape 4" descr="Image result for Euclidean distance formul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2F7544-D8B6-4261-BBA0-4A4C0E7C2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861" y="3200400"/>
            <a:ext cx="1791335" cy="12256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F060A3-EC8D-4E40-A797-E1566CB41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205998"/>
            <a:ext cx="1803936" cy="12200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F4C144-4965-4393-8B72-3D26F90393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4992685"/>
            <a:ext cx="2133600" cy="146485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601D722-3A65-4897-803F-10A559755B05}"/>
              </a:ext>
            </a:extLst>
          </p:cNvPr>
          <p:cNvCxnSpPr>
            <a:stCxn id="2" idx="2"/>
            <a:endCxn id="4" idx="0"/>
          </p:cNvCxnSpPr>
          <p:nvPr/>
        </p:nvCxnSpPr>
        <p:spPr>
          <a:xfrm>
            <a:off x="3351529" y="4426051"/>
            <a:ext cx="1144271" cy="566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1E9F0A-BF82-48D7-995A-CB2EB2B008A7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4510942" y="4426052"/>
            <a:ext cx="963026" cy="5666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245148C-8DDC-4AE5-8D84-00C522D0E0BF}"/>
              </a:ext>
            </a:extLst>
          </p:cNvPr>
          <p:cNvSpPr txBox="1"/>
          <p:nvPr/>
        </p:nvSpPr>
        <p:spPr>
          <a:xfrm>
            <a:off x="460375" y="3200400"/>
            <a:ext cx="16706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Meta models</a:t>
            </a:r>
          </a:p>
          <a:p>
            <a:r>
              <a:rPr lang="en-US" sz="1400" dirty="0"/>
              <a:t>Trained on slightly differ data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84D6FC1A-81A1-4BA4-A43C-F76FD5C77C6A}"/>
              </a:ext>
            </a:extLst>
          </p:cNvPr>
          <p:cNvSpPr/>
          <p:nvPr/>
        </p:nvSpPr>
        <p:spPr>
          <a:xfrm>
            <a:off x="1983743" y="3200400"/>
            <a:ext cx="302257" cy="122565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F4DA1B-0372-4C53-BAF3-B2F9187C712F}"/>
              </a:ext>
            </a:extLst>
          </p:cNvPr>
          <p:cNvSpPr txBox="1"/>
          <p:nvPr/>
        </p:nvSpPr>
        <p:spPr>
          <a:xfrm>
            <a:off x="609600" y="4992685"/>
            <a:ext cx="18399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Combined result with better accuracy than individual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0765AA-DC4A-432A-BC50-026C4C0D2E1C}"/>
              </a:ext>
            </a:extLst>
          </p:cNvPr>
          <p:cNvSpPr txBox="1"/>
          <p:nvPr/>
        </p:nvSpPr>
        <p:spPr>
          <a:xfrm>
            <a:off x="6375936" y="5410200"/>
            <a:ext cx="1929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Python Data Science Handbook / Page 424</a:t>
            </a:r>
          </a:p>
        </p:txBody>
      </p:sp>
    </p:spTree>
    <p:extLst>
      <p:ext uri="{BB962C8B-B14F-4D97-AF65-F5344CB8AC3E}">
        <p14:creationId xmlns:p14="http://schemas.microsoft.com/office/powerpoint/2010/main" val="1851733236"/>
      </p:ext>
    </p:extLst>
  </p:cSld>
  <p:clrMapOvr>
    <a:masterClrMapping/>
  </p:clrMapOvr>
  <p:transition spd="med">
    <p:wipe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203196" y="1066800"/>
            <a:ext cx="8795664" cy="2634567"/>
          </a:xfrm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US" altLang="en-US" sz="1800" u="sng" dirty="0">
                <a:latin typeface="Arial" charset="0"/>
              </a:rPr>
              <a:t>Ensemble Methods </a:t>
            </a:r>
            <a:r>
              <a:rPr lang="en-US" altLang="en-US" sz="1800" dirty="0">
                <a:latin typeface="Arial" charset="0"/>
              </a:rPr>
              <a:t>– Averaging Method – </a:t>
            </a:r>
            <a:r>
              <a:rPr lang="en-US" altLang="en-US" sz="1800" b="1" dirty="0">
                <a:latin typeface="Arial" charset="0"/>
              </a:rPr>
              <a:t>Gradient Descent Boosting</a:t>
            </a:r>
            <a:r>
              <a:rPr lang="en-US" altLang="en-US" sz="1800" dirty="0">
                <a:latin typeface="Arial" charset="0"/>
              </a:rPr>
              <a:t> :</a:t>
            </a:r>
            <a:endParaRPr lang="en-IN" sz="1800" dirty="0"/>
          </a:p>
          <a:p>
            <a:pPr marL="342900" indent="-342900">
              <a:buNone/>
            </a:pPr>
            <a:endParaRPr lang="en-IN" sz="1600" b="1" dirty="0"/>
          </a:p>
          <a:p>
            <a:pPr marL="342900" indent="-342900">
              <a:buFont typeface="+mj-lt"/>
              <a:buAutoNum type="arabicPeriod"/>
            </a:pPr>
            <a:r>
              <a:rPr lang="en-IN" sz="1600" dirty="0"/>
              <a:t>Each learner is fit on a modified version of original data (original data is replaced with </a:t>
            </a:r>
            <a:r>
              <a:rPr lang="en-IN" sz="1600" u="sng" dirty="0"/>
              <a:t>the x values and </a:t>
            </a:r>
            <a:r>
              <a:rPr lang="en-IN" sz="1600" b="1" u="sng" dirty="0"/>
              <a:t>residuals</a:t>
            </a:r>
            <a:r>
              <a:rPr lang="en-IN" sz="1600" u="sng" dirty="0"/>
              <a:t> from previous learner</a:t>
            </a:r>
          </a:p>
          <a:p>
            <a:pPr marL="342900" indent="-342900">
              <a:buFont typeface="+mj-lt"/>
              <a:buAutoNum type="arabicPeriod"/>
            </a:pPr>
            <a:endParaRPr lang="en-IN" sz="1600" dirty="0"/>
          </a:p>
          <a:p>
            <a:pPr marL="342900" indent="-342900">
              <a:buFont typeface="+mj-lt"/>
              <a:buAutoNum type="arabicPeriod"/>
            </a:pPr>
            <a:r>
              <a:rPr lang="en-IN" sz="1600" dirty="0"/>
              <a:t>By fitting new models to the residuals, the overall learner gradually improves in areas where residuals are initially high</a:t>
            </a:r>
          </a:p>
          <a:p>
            <a:pPr marL="342900" indent="-342900">
              <a:buFont typeface="+mj-lt"/>
              <a:buAutoNum type="arabicPeriod"/>
            </a:pPr>
            <a:endParaRPr lang="en-IN" sz="1600" dirty="0"/>
          </a:p>
          <a:p>
            <a:pPr marL="342900" indent="-342900">
              <a:buNone/>
            </a:pPr>
            <a:endParaRPr lang="en-IN" sz="1600" dirty="0"/>
          </a:p>
        </p:txBody>
      </p:sp>
      <p:sp>
        <p:nvSpPr>
          <p:cNvPr id="182276" name="AutoShape 4" descr="Image result for Euclidean distance formul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8817334"/>
      </p:ext>
    </p:extLst>
  </p:cSld>
  <p:clrMapOvr>
    <a:masterClrMapping/>
  </p:clrMapOvr>
  <p:transition spd="med">
    <p:wipe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gradient boosting with residuals">
            <a:extLst>
              <a:ext uri="{FF2B5EF4-FFF2-40B4-BE49-F238E27FC236}">
                <a16:creationId xmlns:a16="http://schemas.microsoft.com/office/drawing/2014/main" id="{4513D84E-3160-4D48-8159-782E8D98D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475713"/>
            <a:ext cx="5410199" cy="492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AD1090-BCED-49CD-A254-7811AE9B4333}"/>
              </a:ext>
            </a:extLst>
          </p:cNvPr>
          <p:cNvSpPr txBox="1"/>
          <p:nvPr/>
        </p:nvSpPr>
        <p:spPr>
          <a:xfrm>
            <a:off x="228600" y="1636693"/>
            <a:ext cx="29463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First learner results in residuals (dots that fall above and below the surface. The result (red) is same as first classifier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85AE54-9A73-47AC-A713-82BE6C43C2C7}"/>
              </a:ext>
            </a:extLst>
          </p:cNvPr>
          <p:cNvSpPr txBox="1"/>
          <p:nvPr/>
        </p:nvSpPr>
        <p:spPr>
          <a:xfrm>
            <a:off x="228599" y="2743200"/>
            <a:ext cx="28738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Next classifier focuses on the residuals of the first classifier to reclassify them as correctly as possible</a:t>
            </a:r>
          </a:p>
          <a:p>
            <a:endParaRPr lang="en-US" sz="1400" dirty="0"/>
          </a:p>
          <a:p>
            <a:r>
              <a:rPr lang="en-US" sz="1400" dirty="0"/>
              <a:t>The combined effect of this surface and previous classifier surface is shown in red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6BBA89-6A26-406A-BF75-CD3A60583A61}"/>
              </a:ext>
            </a:extLst>
          </p:cNvPr>
          <p:cNvCxnSpPr>
            <a:cxnSpLocks/>
          </p:cNvCxnSpPr>
          <p:nvPr/>
        </p:nvCxnSpPr>
        <p:spPr>
          <a:xfrm>
            <a:off x="5638800" y="1905000"/>
            <a:ext cx="1371600" cy="15239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849300-47CC-4D19-BAA7-4B1C73C92F00}"/>
              </a:ext>
            </a:extLst>
          </p:cNvPr>
          <p:cNvCxnSpPr>
            <a:cxnSpLocks/>
          </p:cNvCxnSpPr>
          <p:nvPr/>
        </p:nvCxnSpPr>
        <p:spPr>
          <a:xfrm flipV="1">
            <a:off x="5562600" y="3810000"/>
            <a:ext cx="121920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2D52EEF-AF29-4173-B3CE-070B67957B44}"/>
              </a:ext>
            </a:extLst>
          </p:cNvPr>
          <p:cNvSpPr txBox="1"/>
          <p:nvPr/>
        </p:nvSpPr>
        <p:spPr>
          <a:xfrm>
            <a:off x="228600" y="4648200"/>
            <a:ext cx="2895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third learner focusses on the residuals of the previous classifier </a:t>
            </a:r>
          </a:p>
          <a:p>
            <a:endParaRPr lang="en-US" sz="1400" dirty="0"/>
          </a:p>
          <a:p>
            <a:r>
              <a:rPr lang="en-US" sz="1400" dirty="0"/>
              <a:t>The combine result of the new surface with the previous surface is shown in red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28ECEDEA-031B-4432-81CA-210C145238DF}"/>
              </a:ext>
            </a:extLst>
          </p:cNvPr>
          <p:cNvSpPr/>
          <p:nvPr/>
        </p:nvSpPr>
        <p:spPr>
          <a:xfrm>
            <a:off x="3124200" y="3200400"/>
            <a:ext cx="304800" cy="137160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6473FE4B-9BE2-49F8-B9DA-6564E11AE873}"/>
              </a:ext>
            </a:extLst>
          </p:cNvPr>
          <p:cNvSpPr/>
          <p:nvPr/>
        </p:nvSpPr>
        <p:spPr>
          <a:xfrm>
            <a:off x="3174996" y="4724400"/>
            <a:ext cx="330204" cy="138451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5AC7C820-66FA-4E5F-AB72-3F1FEE62A7B0}"/>
              </a:ext>
            </a:extLst>
          </p:cNvPr>
          <p:cNvSpPr/>
          <p:nvPr/>
        </p:nvSpPr>
        <p:spPr>
          <a:xfrm>
            <a:off x="3109682" y="1600200"/>
            <a:ext cx="446314" cy="134368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12A94DC-B79C-456E-8D82-1DD394009315}"/>
              </a:ext>
            </a:extLst>
          </p:cNvPr>
          <p:cNvCxnSpPr/>
          <p:nvPr/>
        </p:nvCxnSpPr>
        <p:spPr>
          <a:xfrm flipV="1">
            <a:off x="5638800" y="5562600"/>
            <a:ext cx="990600" cy="152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A54991-AE93-4918-BA79-6FE78B4ADD1A}"/>
              </a:ext>
            </a:extLst>
          </p:cNvPr>
          <p:cNvCxnSpPr/>
          <p:nvPr/>
        </p:nvCxnSpPr>
        <p:spPr>
          <a:xfrm>
            <a:off x="7391400" y="3810000"/>
            <a:ext cx="0" cy="14988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3">
            <a:extLst>
              <a:ext uri="{FF2B5EF4-FFF2-40B4-BE49-F238E27FC236}">
                <a16:creationId xmlns:a16="http://schemas.microsoft.com/office/drawing/2014/main" id="{58D33FFE-B40A-4994-9E17-F42FEC35B52B}"/>
              </a:ext>
            </a:extLst>
          </p:cNvPr>
          <p:cNvSpPr txBox="1">
            <a:spLocks noChangeArrowheads="1"/>
          </p:cNvSpPr>
          <p:nvPr/>
        </p:nvSpPr>
        <p:spPr>
          <a:xfrm>
            <a:off x="203196" y="1011603"/>
            <a:ext cx="8795664" cy="6647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231775" indent="-231775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spcAft>
                <a:spcPts val="0"/>
              </a:spcAft>
              <a:buFont typeface="Arial"/>
              <a:buNone/>
            </a:pPr>
            <a:r>
              <a:rPr lang="en-US" altLang="en-US" sz="1800" u="sng" dirty="0">
                <a:latin typeface="Arial" charset="0"/>
              </a:rPr>
              <a:t>Ensemble Methods </a:t>
            </a:r>
            <a:r>
              <a:rPr lang="en-US" altLang="en-US" sz="1800" dirty="0">
                <a:latin typeface="Arial" charset="0"/>
              </a:rPr>
              <a:t>– Averaging Method – </a:t>
            </a:r>
            <a:r>
              <a:rPr lang="en-US" altLang="en-US" sz="1800" b="1" dirty="0">
                <a:latin typeface="Arial" charset="0"/>
              </a:rPr>
              <a:t>Gradient Descent Boosting</a:t>
            </a:r>
            <a:r>
              <a:rPr lang="en-US" altLang="en-US" sz="1800" dirty="0">
                <a:latin typeface="Arial" charset="0"/>
              </a:rPr>
              <a:t> :</a:t>
            </a:r>
            <a:endParaRPr lang="en-US" sz="1600" dirty="0"/>
          </a:p>
          <a:p>
            <a:pPr marL="342900" indent="-342900" fontAlgn="auto">
              <a:spcAft>
                <a:spcPts val="0"/>
              </a:spcAft>
              <a:buFont typeface="Arial"/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78905571"/>
      </p:ext>
    </p:extLst>
  </p:cSld>
  <p:clrMapOvr>
    <a:masterClrMapping/>
  </p:clrMapOvr>
  <p:transition spd="med"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48336" y="1066800"/>
            <a:ext cx="8229600" cy="3767185"/>
          </a:xfrm>
        </p:spPr>
        <p:txBody>
          <a:bodyPr>
            <a:spAutoFit/>
          </a:bodyPr>
          <a:lstStyle/>
          <a:p>
            <a:pPr marL="0" indent="0" fontAlgn="auto">
              <a:spcAft>
                <a:spcPts val="0"/>
              </a:spcAft>
              <a:buNone/>
            </a:pPr>
            <a:r>
              <a:rPr lang="en-US" altLang="en-US" sz="1800" u="sng" dirty="0"/>
              <a:t>Ensemble Learning </a:t>
            </a:r>
            <a:r>
              <a:rPr lang="en-US" altLang="en-US" sz="1800" dirty="0"/>
              <a:t>– </a:t>
            </a:r>
            <a:r>
              <a:rPr lang="en-US" altLang="en-US" sz="1800" b="1" dirty="0"/>
              <a:t>Gradient Boosting</a:t>
            </a:r>
            <a:r>
              <a:rPr lang="en-US" altLang="en-US" sz="1800" dirty="0"/>
              <a:t>:</a:t>
            </a:r>
          </a:p>
          <a:p>
            <a:pPr marL="0" indent="0">
              <a:buNone/>
            </a:pPr>
            <a:endParaRPr lang="en-IN" sz="1400" dirty="0"/>
          </a:p>
          <a:p>
            <a:pPr marL="0" indent="0">
              <a:buNone/>
            </a:pPr>
            <a:r>
              <a:rPr lang="en-US" sz="1800" dirty="0"/>
              <a:t>Lab- 8  Improve defaulter prediction of the decision tree using Gradient boosting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Description – Sample data is available at local file system as credit.csv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The dataset has 16 attributes described at  </a:t>
            </a:r>
            <a:r>
              <a:rPr lang="en-US" sz="1800" dirty="0">
                <a:hlinkClick r:id="rId3"/>
              </a:rPr>
              <a:t>https://archive.ics.uci.edu/ml/datasets/statlog+(german+credit+data)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 or in the </a:t>
            </a:r>
            <a:r>
              <a:rPr lang="en-US" sz="1800" u="sng" dirty="0"/>
              <a:t>notes page </a:t>
            </a:r>
            <a:r>
              <a:rPr lang="en-US" sz="1800" dirty="0"/>
              <a:t>of this slide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0F9BD4-1AD8-49D5-81AC-5AD44146A39D}"/>
              </a:ext>
            </a:extLst>
          </p:cNvPr>
          <p:cNvSpPr txBox="1"/>
          <p:nvPr/>
        </p:nvSpPr>
        <p:spPr>
          <a:xfrm>
            <a:off x="4495800" y="60198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</a:rPr>
              <a:t>Sol: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GRB+</a:t>
            </a:r>
            <a:r>
              <a:rPr lang="en-US" sz="1600" dirty="0" err="1">
                <a:solidFill>
                  <a:srgbClr val="000000"/>
                </a:solidFill>
              </a:rPr>
              <a:t>Credit+Decision+Tree.ipynb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694212"/>
      </p:ext>
    </p:extLst>
  </p:cSld>
  <p:clrMapOvr>
    <a:masterClrMapping/>
  </p:clrMapOvr>
  <p:transition spd="med">
    <p:wipe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203196" y="1066800"/>
            <a:ext cx="8795664" cy="4899803"/>
          </a:xfrm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US" altLang="en-US" sz="1800" u="sng" dirty="0">
                <a:latin typeface="Arial" charset="0"/>
              </a:rPr>
              <a:t>Ensemble Methods </a:t>
            </a:r>
            <a:r>
              <a:rPr lang="en-US" altLang="en-US" sz="1800" dirty="0">
                <a:latin typeface="Arial" charset="0"/>
              </a:rPr>
              <a:t>– </a:t>
            </a:r>
            <a:r>
              <a:rPr lang="en-US" altLang="en-US" sz="1800" b="1" dirty="0">
                <a:latin typeface="Arial" charset="0"/>
              </a:rPr>
              <a:t>R</a:t>
            </a:r>
            <a:r>
              <a:rPr lang="en-IN" sz="1600" b="1" dirty="0" err="1"/>
              <a:t>andom</a:t>
            </a:r>
            <a:r>
              <a:rPr lang="en-IN" sz="1600" b="1" dirty="0"/>
              <a:t> Forest:</a:t>
            </a:r>
          </a:p>
          <a:p>
            <a:pPr marL="342900" indent="-342900">
              <a:buNone/>
            </a:pPr>
            <a:endParaRPr lang="en-IN" sz="1600" b="1" dirty="0"/>
          </a:p>
          <a:p>
            <a:pPr marL="342900" indent="-342900">
              <a:buFont typeface="+mj-lt"/>
              <a:buAutoNum type="arabicPeriod"/>
            </a:pPr>
            <a:r>
              <a:rPr lang="en-IN" sz="1600" dirty="0"/>
              <a:t>Each tree in the ensemble is built from a </a:t>
            </a:r>
            <a:r>
              <a:rPr lang="en-IN" sz="1600" u="sng" dirty="0"/>
              <a:t>sample drawn with replacement (bootstrap) </a:t>
            </a:r>
            <a:r>
              <a:rPr lang="en-IN" sz="1600" dirty="0"/>
              <a:t>from the training set</a:t>
            </a:r>
          </a:p>
          <a:p>
            <a:pPr marL="342900" indent="-342900">
              <a:buFont typeface="+mj-lt"/>
              <a:buAutoNum type="arabicPeriod"/>
            </a:pPr>
            <a:endParaRPr lang="en-IN" sz="1600" dirty="0"/>
          </a:p>
          <a:p>
            <a:pPr marL="342900" indent="-342900">
              <a:buFont typeface="+mj-lt"/>
              <a:buAutoNum type="arabicPeriod"/>
            </a:pPr>
            <a:r>
              <a:rPr lang="en-IN" sz="1600" dirty="0"/>
              <a:t>In addition, when splitting a node during the construction of a tree, </a:t>
            </a:r>
            <a:r>
              <a:rPr lang="en-IN" sz="1600" u="sng" dirty="0"/>
              <a:t>the split that is chosen is no longer the best split among all the features</a:t>
            </a:r>
          </a:p>
          <a:p>
            <a:pPr marL="342900" indent="-342900">
              <a:buFont typeface="+mj-lt"/>
              <a:buAutoNum type="arabicPeriod"/>
            </a:pPr>
            <a:endParaRPr lang="en-IN" sz="1600" dirty="0"/>
          </a:p>
          <a:p>
            <a:pPr marL="342900" indent="-342900">
              <a:buFont typeface="+mj-lt"/>
              <a:buAutoNum type="arabicPeriod"/>
            </a:pPr>
            <a:r>
              <a:rPr lang="en-IN" sz="1600" dirty="0"/>
              <a:t>Instead, the </a:t>
            </a:r>
            <a:r>
              <a:rPr lang="en-IN" sz="1600" u="sng" dirty="0"/>
              <a:t>split  is picked is the best split among a random subset of the features</a:t>
            </a:r>
          </a:p>
          <a:p>
            <a:pPr marL="342900" indent="-342900">
              <a:buFont typeface="+mj-lt"/>
              <a:buAutoNum type="arabicPeriod"/>
            </a:pPr>
            <a:endParaRPr lang="en-IN" sz="1600" dirty="0"/>
          </a:p>
          <a:p>
            <a:pPr marL="342900" indent="-342900">
              <a:buFont typeface="+mj-lt"/>
              <a:buAutoNum type="arabicPeriod"/>
            </a:pPr>
            <a:r>
              <a:rPr lang="en-IN" sz="1600" dirty="0"/>
              <a:t>As a result of this randomness, </a:t>
            </a:r>
            <a:r>
              <a:rPr lang="en-IN" sz="1600" u="sng" dirty="0"/>
              <a:t>the bias of the forest usually slightly increases </a:t>
            </a:r>
            <a:r>
              <a:rPr lang="en-IN" sz="1600" dirty="0"/>
              <a:t>(with respect to the bias of a single non-random tree)</a:t>
            </a:r>
          </a:p>
          <a:p>
            <a:pPr marL="342900" indent="-342900">
              <a:buFont typeface="+mj-lt"/>
              <a:buAutoNum type="arabicPeriod"/>
            </a:pPr>
            <a:endParaRPr lang="en-IN" sz="1600" dirty="0"/>
          </a:p>
          <a:p>
            <a:pPr marL="342900" indent="-342900">
              <a:buFont typeface="+mj-lt"/>
              <a:buAutoNum type="arabicPeriod"/>
            </a:pPr>
            <a:r>
              <a:rPr lang="en-IN" sz="1600" dirty="0"/>
              <a:t>Due to averaging, its variance decreases, usually more than compensating the increase in bias, hence yielding overall a better result</a:t>
            </a:r>
          </a:p>
          <a:p>
            <a:pPr marL="342900" indent="-342900">
              <a:buFont typeface="+mj-lt"/>
              <a:buAutoNum type="arabicPeriod"/>
            </a:pPr>
            <a:endParaRPr lang="en-IN" sz="1600" dirty="0"/>
          </a:p>
          <a:p>
            <a:pPr marL="0" indent="0">
              <a:buNone/>
            </a:pPr>
            <a:r>
              <a:rPr lang="en-IN" sz="1600" dirty="0"/>
              <a:t>Source: </a:t>
            </a:r>
            <a:r>
              <a:rPr lang="en-IN" sz="1600" dirty="0" err="1"/>
              <a:t>scikit</a:t>
            </a:r>
            <a:r>
              <a:rPr lang="en-IN" sz="1600" dirty="0"/>
              <a:t>-learn user guide , chapter 3 , page 231</a:t>
            </a:r>
          </a:p>
        </p:txBody>
      </p:sp>
      <p:sp>
        <p:nvSpPr>
          <p:cNvPr id="182276" name="AutoShape 4" descr="Image result for Euclidean distance formul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4636381"/>
      </p:ext>
    </p:extLst>
  </p:cSld>
  <p:clrMapOvr>
    <a:masterClrMapping/>
  </p:clrMapOvr>
  <p:transition spd="med">
    <p:wipe dir="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203196" y="1066800"/>
            <a:ext cx="8795664" cy="1501950"/>
          </a:xfrm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US" altLang="en-US" sz="1800" u="sng" dirty="0">
                <a:latin typeface="Arial" charset="0"/>
              </a:rPr>
              <a:t>Ensemble Methods </a:t>
            </a:r>
            <a:r>
              <a:rPr lang="en-US" altLang="en-US" sz="1800" dirty="0">
                <a:latin typeface="Arial" charset="0"/>
              </a:rPr>
              <a:t>-  </a:t>
            </a:r>
            <a:r>
              <a:rPr lang="en-US" altLang="en-US" sz="1800" b="1" dirty="0">
                <a:latin typeface="Arial" charset="0"/>
              </a:rPr>
              <a:t>R</a:t>
            </a:r>
            <a:r>
              <a:rPr lang="en-IN" sz="1600" b="1" dirty="0" err="1"/>
              <a:t>andom</a:t>
            </a:r>
            <a:r>
              <a:rPr lang="en-IN" sz="1600" b="1" dirty="0"/>
              <a:t> Forest:</a:t>
            </a:r>
          </a:p>
          <a:p>
            <a:pPr marL="342900" indent="-342900">
              <a:buNone/>
            </a:pPr>
            <a:endParaRPr lang="en-IN" sz="1600" b="1" dirty="0"/>
          </a:p>
          <a:p>
            <a:pPr marL="342900" indent="-342900">
              <a:buFont typeface="+mj-lt"/>
              <a:buAutoNum type="arabicPeriod"/>
            </a:pPr>
            <a:r>
              <a:rPr lang="en-IN" sz="1600" dirty="0"/>
              <a:t>Used with Decision Trees. Create different trees by providing different sub-features from the feature set to the tree creating algorithm. The optimization function is Entropy or Gini index</a:t>
            </a:r>
          </a:p>
          <a:p>
            <a:pPr marL="342900" indent="-342900">
              <a:buFont typeface="+mj-lt"/>
              <a:buAutoNum type="arabicPeriod"/>
            </a:pPr>
            <a:endParaRPr lang="en-IN" sz="1600" dirty="0"/>
          </a:p>
        </p:txBody>
      </p:sp>
      <p:sp>
        <p:nvSpPr>
          <p:cNvPr id="182276" name="AutoShape 4" descr="Image result for Euclidean distance formul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DEA212-E14F-4985-806B-F90BC2AE7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698750"/>
            <a:ext cx="1676400" cy="3702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35239E-DC3A-4994-A1BB-808766318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0" y="3938587"/>
            <a:ext cx="2019300" cy="895350"/>
          </a:xfrm>
          <a:prstGeom prst="rect">
            <a:avLst/>
          </a:prstGeom>
        </p:spPr>
      </p:pic>
      <p:sp>
        <p:nvSpPr>
          <p:cNvPr id="22" name="Left Brace 21">
            <a:extLst>
              <a:ext uri="{FF2B5EF4-FFF2-40B4-BE49-F238E27FC236}">
                <a16:creationId xmlns:a16="http://schemas.microsoft.com/office/drawing/2014/main" id="{3EB9A29D-C76A-4D1A-BA45-8A413B3D5672}"/>
              </a:ext>
            </a:extLst>
          </p:cNvPr>
          <p:cNvSpPr/>
          <p:nvPr/>
        </p:nvSpPr>
        <p:spPr>
          <a:xfrm>
            <a:off x="1031875" y="3917950"/>
            <a:ext cx="225425" cy="93662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8DC480-5621-40F7-A917-DB32317FA9D1}"/>
              </a:ext>
            </a:extLst>
          </p:cNvPr>
          <p:cNvSpPr txBox="1"/>
          <p:nvPr/>
        </p:nvSpPr>
        <p:spPr>
          <a:xfrm>
            <a:off x="263525" y="4146550"/>
            <a:ext cx="879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 instances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BEE203C-D086-4B0C-9BF1-FD345E421B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2689225"/>
            <a:ext cx="685800" cy="9239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34296EF-5C30-41DE-9C36-2D7D59BE0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0258" y="5256890"/>
            <a:ext cx="676275" cy="9429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C0F7085-EA9C-48D3-82C2-689769802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1555" y="3946525"/>
            <a:ext cx="666750" cy="885825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291FC851-176B-42B2-BE90-AA25178073CC}"/>
              </a:ext>
            </a:extLst>
          </p:cNvPr>
          <p:cNvCxnSpPr>
            <a:stCxn id="9" idx="3"/>
            <a:endCxn id="24" idx="1"/>
          </p:cNvCxnSpPr>
          <p:nvPr/>
        </p:nvCxnSpPr>
        <p:spPr>
          <a:xfrm flipV="1">
            <a:off x="3352800" y="3151188"/>
            <a:ext cx="1066800" cy="123507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D8CC2B5-8860-4A58-937E-954889582D5E}"/>
              </a:ext>
            </a:extLst>
          </p:cNvPr>
          <p:cNvCxnSpPr>
            <a:stCxn id="9" idx="3"/>
            <a:endCxn id="25" idx="1"/>
          </p:cNvCxnSpPr>
          <p:nvPr/>
        </p:nvCxnSpPr>
        <p:spPr>
          <a:xfrm>
            <a:off x="3352800" y="4386262"/>
            <a:ext cx="1077458" cy="134211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0993" name="Straight Arrow Connector 340992">
            <a:extLst>
              <a:ext uri="{FF2B5EF4-FFF2-40B4-BE49-F238E27FC236}">
                <a16:creationId xmlns:a16="http://schemas.microsoft.com/office/drawing/2014/main" id="{990A1A13-28A3-4F8C-B0A4-027C08B20180}"/>
              </a:ext>
            </a:extLst>
          </p:cNvPr>
          <p:cNvCxnSpPr>
            <a:stCxn id="9" idx="3"/>
            <a:endCxn id="27" idx="1"/>
          </p:cNvCxnSpPr>
          <p:nvPr/>
        </p:nvCxnSpPr>
        <p:spPr>
          <a:xfrm>
            <a:off x="3352800" y="4386262"/>
            <a:ext cx="1108755" cy="31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0996" name="Straight Arrow Connector 340995">
            <a:extLst>
              <a:ext uri="{FF2B5EF4-FFF2-40B4-BE49-F238E27FC236}">
                <a16:creationId xmlns:a16="http://schemas.microsoft.com/office/drawing/2014/main" id="{2E20E01B-7ECB-4C03-BD51-9211BAAFE648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5105400" y="3151188"/>
            <a:ext cx="127249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F022ED1-BA7B-42D7-81A9-D995DA70A4C5}"/>
              </a:ext>
            </a:extLst>
          </p:cNvPr>
          <p:cNvCxnSpPr>
            <a:cxnSpLocks/>
          </p:cNvCxnSpPr>
          <p:nvPr/>
        </p:nvCxnSpPr>
        <p:spPr>
          <a:xfrm flipV="1">
            <a:off x="5181600" y="4375150"/>
            <a:ext cx="119629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C235E14-24FC-446E-9D64-0CF00270A03A}"/>
              </a:ext>
            </a:extLst>
          </p:cNvPr>
          <p:cNvCxnSpPr>
            <a:cxnSpLocks/>
          </p:cNvCxnSpPr>
          <p:nvPr/>
        </p:nvCxnSpPr>
        <p:spPr>
          <a:xfrm flipV="1">
            <a:off x="5105400" y="5746750"/>
            <a:ext cx="127249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0997" name="Left Brace 340996">
            <a:extLst>
              <a:ext uri="{FF2B5EF4-FFF2-40B4-BE49-F238E27FC236}">
                <a16:creationId xmlns:a16="http://schemas.microsoft.com/office/drawing/2014/main" id="{E6445131-D220-440A-9AD2-643B9DB3F1CE}"/>
              </a:ext>
            </a:extLst>
          </p:cNvPr>
          <p:cNvSpPr/>
          <p:nvPr/>
        </p:nvSpPr>
        <p:spPr>
          <a:xfrm rot="16200000">
            <a:off x="2178217" y="4113604"/>
            <a:ext cx="363879" cy="192269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998" name="TextBox 340997">
            <a:extLst>
              <a:ext uri="{FF2B5EF4-FFF2-40B4-BE49-F238E27FC236}">
                <a16:creationId xmlns:a16="http://schemas.microsoft.com/office/drawing/2014/main" id="{0678D1C5-421B-4D29-996A-FEB428E0F96D}"/>
              </a:ext>
            </a:extLst>
          </p:cNvPr>
          <p:cNvSpPr txBox="1"/>
          <p:nvPr/>
        </p:nvSpPr>
        <p:spPr>
          <a:xfrm>
            <a:off x="1143000" y="5289550"/>
            <a:ext cx="2209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Original number of features</a:t>
            </a:r>
          </a:p>
        </p:txBody>
      </p:sp>
      <p:sp>
        <p:nvSpPr>
          <p:cNvPr id="340999" name="TextBox 340998">
            <a:extLst>
              <a:ext uri="{FF2B5EF4-FFF2-40B4-BE49-F238E27FC236}">
                <a16:creationId xmlns:a16="http://schemas.microsoft.com/office/drawing/2014/main" id="{12F9E1D0-2EBE-4406-BF73-7A9DF44010E3}"/>
              </a:ext>
            </a:extLst>
          </p:cNvPr>
          <p:cNvSpPr txBox="1"/>
          <p:nvPr/>
        </p:nvSpPr>
        <p:spPr>
          <a:xfrm>
            <a:off x="3505200" y="2438400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Randomly selected sub feature set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8F7CA5B-A557-4503-846F-B5B83BEE50A3}"/>
              </a:ext>
            </a:extLst>
          </p:cNvPr>
          <p:cNvSpPr txBox="1"/>
          <p:nvPr/>
        </p:nvSpPr>
        <p:spPr>
          <a:xfrm>
            <a:off x="6161314" y="2416989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Independent trees created in parallel</a:t>
            </a:r>
          </a:p>
        </p:txBody>
      </p:sp>
    </p:spTree>
    <p:extLst>
      <p:ext uri="{BB962C8B-B14F-4D97-AF65-F5344CB8AC3E}">
        <p14:creationId xmlns:p14="http://schemas.microsoft.com/office/powerpoint/2010/main" val="221966577"/>
      </p:ext>
    </p:extLst>
  </p:cSld>
  <p:clrMapOvr>
    <a:masterClrMapping/>
  </p:clrMapOvr>
  <p:transition spd="med">
    <p:wipe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48336" y="1066800"/>
            <a:ext cx="8229600" cy="3490186"/>
          </a:xfrm>
        </p:spPr>
        <p:txBody>
          <a:bodyPr>
            <a:spAutoFit/>
          </a:bodyPr>
          <a:lstStyle/>
          <a:p>
            <a:pPr marL="0" indent="0" fontAlgn="auto">
              <a:spcAft>
                <a:spcPts val="0"/>
              </a:spcAft>
              <a:buNone/>
            </a:pPr>
            <a:r>
              <a:rPr lang="en-US" altLang="en-US" sz="1800" u="sng" dirty="0"/>
              <a:t>Ensemble Learning </a:t>
            </a:r>
            <a:r>
              <a:rPr lang="en-US" altLang="en-US" sz="1800" dirty="0"/>
              <a:t>– </a:t>
            </a:r>
            <a:r>
              <a:rPr lang="en-US" altLang="en-US" sz="1800" b="1" dirty="0"/>
              <a:t>Random Forest</a:t>
            </a:r>
            <a:r>
              <a:rPr lang="en-US" altLang="en-US" sz="1800" dirty="0"/>
              <a:t>:</a:t>
            </a:r>
          </a:p>
          <a:p>
            <a:pPr marL="0" indent="0">
              <a:buNone/>
            </a:pPr>
            <a:endParaRPr lang="en-IN" sz="1400" dirty="0"/>
          </a:p>
          <a:p>
            <a:pPr marL="0" indent="0">
              <a:buNone/>
            </a:pPr>
            <a:r>
              <a:rPr lang="en-US" sz="1800" dirty="0"/>
              <a:t>Lab- 9  Improve defaulter prediction of the decision tree using Random Forest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Description – Sample data is available at local file system as credit.csv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The dataset has 16 attributes described at  </a:t>
            </a:r>
            <a:r>
              <a:rPr lang="en-US" sz="1800" dirty="0">
                <a:hlinkClick r:id="rId3"/>
              </a:rPr>
              <a:t>https://archive.ics.uci.edu/ml/datasets/statlog+(german+credit+data)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 or in the </a:t>
            </a:r>
            <a:r>
              <a:rPr lang="en-US" sz="1800" u="sng" dirty="0"/>
              <a:t>notes page </a:t>
            </a:r>
            <a:r>
              <a:rPr lang="en-US" sz="1800" dirty="0"/>
              <a:t>of this slide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0F9BD4-1AD8-49D5-81AC-5AD44146A39D}"/>
              </a:ext>
            </a:extLst>
          </p:cNvPr>
          <p:cNvSpPr txBox="1"/>
          <p:nvPr/>
        </p:nvSpPr>
        <p:spPr>
          <a:xfrm>
            <a:off x="4495800" y="60198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</a:rPr>
              <a:t>Sol: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RF+</a:t>
            </a:r>
            <a:r>
              <a:rPr lang="en-US" sz="1600" dirty="0" err="1">
                <a:solidFill>
                  <a:srgbClr val="000000"/>
                </a:solidFill>
              </a:rPr>
              <a:t>Credit+Decision+Tree.ipynb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5807"/>
      </p:ext>
    </p:extLst>
  </p:cSld>
  <p:clrMapOvr>
    <a:masterClrMapping/>
  </p:clrMapOvr>
  <p:transition spd="med">
    <p:wipe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203196" y="1066800"/>
            <a:ext cx="8795664" cy="4752070"/>
          </a:xfrm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US" altLang="en-US" sz="1800" u="sng" dirty="0">
                <a:latin typeface="Arial" charset="0"/>
              </a:rPr>
              <a:t>Ensemble Methods </a:t>
            </a:r>
            <a:r>
              <a:rPr lang="en-US" altLang="en-US" sz="1800" dirty="0">
                <a:latin typeface="Arial" charset="0"/>
              </a:rPr>
              <a:t>– </a:t>
            </a:r>
            <a:r>
              <a:rPr lang="en-US" altLang="en-US" sz="1800" b="1" dirty="0">
                <a:latin typeface="Arial" charset="0"/>
              </a:rPr>
              <a:t>Stacking:</a:t>
            </a:r>
            <a:r>
              <a:rPr lang="en-IN" sz="1600" b="1" dirty="0"/>
              <a:t> </a:t>
            </a:r>
          </a:p>
          <a:p>
            <a:pPr marL="342900" indent="-342900">
              <a:buNone/>
            </a:pPr>
            <a:endParaRPr lang="en-IN" sz="1600" b="1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Similar to bagging, but apply several different models to original data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The weights for each model is determined based on how well they perform on the given input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Similar classifiers usually make similar errors (bagging), so forming an ensemble with similar classifiers may not improve the classification rate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Presence of a poorly performing classifier may cause performance deterioration in the overall performance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Similarly, even on presence of a classifier that performs much better than all of the other available base classifiers, may cause degradation in the overall performance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Another important factor is the amount of correlation among the incorrect classifications made by each classifier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If the consistent classifiers tend to misclassify the same instances, then combining their results will have no benefit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In contrast, a greater amount of independence among the classifiers can result in errors by individual classifiers being overlooked when the results of the ensemble are combined.</a:t>
            </a:r>
            <a:endParaRPr lang="en-IN" sz="1600" dirty="0"/>
          </a:p>
        </p:txBody>
      </p:sp>
      <p:sp>
        <p:nvSpPr>
          <p:cNvPr id="182276" name="AutoShape 4" descr="Image result for Euclidean distance formul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6172837"/>
      </p:ext>
    </p:extLst>
  </p:cSld>
  <p:clrMapOvr>
    <a:masterClrMapping/>
  </p:clrMapOvr>
  <p:transition spd="med">
    <p:wipe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203196" y="1066800"/>
            <a:ext cx="8795664" cy="664797"/>
          </a:xfrm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US" altLang="en-US" sz="1800" u="sng" dirty="0">
                <a:latin typeface="Arial" charset="0"/>
              </a:rPr>
              <a:t>Ensemble Methods </a:t>
            </a:r>
            <a:r>
              <a:rPr lang="en-US" altLang="en-US" sz="1800" dirty="0">
                <a:latin typeface="Arial" charset="0"/>
              </a:rPr>
              <a:t>– </a:t>
            </a:r>
            <a:r>
              <a:rPr lang="en-US" altLang="en-US" sz="1800" b="1" dirty="0">
                <a:latin typeface="Arial" charset="0"/>
              </a:rPr>
              <a:t>Stacking:</a:t>
            </a:r>
            <a:r>
              <a:rPr lang="en-IN" sz="1600" b="1" dirty="0"/>
              <a:t> </a:t>
            </a:r>
          </a:p>
          <a:p>
            <a:pPr marL="342900" indent="-342900">
              <a:buNone/>
            </a:pPr>
            <a:endParaRPr lang="en-IN" sz="1600" b="1" dirty="0"/>
          </a:p>
        </p:txBody>
      </p:sp>
      <p:sp>
        <p:nvSpPr>
          <p:cNvPr id="182276" name="AutoShape 4" descr="Image result for Euclidean distance formul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100" name="Picture 4" descr="Image result for ensemble method stacking">
            <a:extLst>
              <a:ext uri="{FF2B5EF4-FFF2-40B4-BE49-F238E27FC236}">
                <a16:creationId xmlns:a16="http://schemas.microsoft.com/office/drawing/2014/main" id="{ACD9BA5C-9AF8-4DDE-9009-9FA7AE5E4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731597"/>
            <a:ext cx="6563864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2E8FC4-547E-40C7-BAED-1E31658080BC}"/>
              </a:ext>
            </a:extLst>
          </p:cNvPr>
          <p:cNvSpPr txBox="1"/>
          <p:nvPr/>
        </p:nvSpPr>
        <p:spPr>
          <a:xfrm>
            <a:off x="307975" y="5943600"/>
            <a:ext cx="8302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http://pubs.rsc.org/-/content/articlelanding/2014/mb/c4mb00410h/unauth#!divAbstract</a:t>
            </a:r>
          </a:p>
        </p:txBody>
      </p:sp>
    </p:spTree>
    <p:extLst>
      <p:ext uri="{BB962C8B-B14F-4D97-AF65-F5344CB8AC3E}">
        <p14:creationId xmlns:p14="http://schemas.microsoft.com/office/powerpoint/2010/main" val="86360310"/>
      </p:ext>
    </p:extLst>
  </p:cSld>
  <p:clrMapOvr>
    <a:masterClrMapping/>
  </p:clrMapOvr>
  <p:transition spd="med">
    <p:wipe dir="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48336" y="1066800"/>
            <a:ext cx="8229600" cy="3490186"/>
          </a:xfrm>
        </p:spPr>
        <p:txBody>
          <a:bodyPr>
            <a:spAutoFit/>
          </a:bodyPr>
          <a:lstStyle/>
          <a:p>
            <a:pPr marL="0" indent="0" fontAlgn="auto">
              <a:spcAft>
                <a:spcPts val="0"/>
              </a:spcAft>
              <a:buNone/>
            </a:pPr>
            <a:r>
              <a:rPr lang="en-US" altLang="en-US" sz="1800" u="sng" dirty="0"/>
              <a:t>Ensemble Learning </a:t>
            </a:r>
            <a:r>
              <a:rPr lang="en-US" altLang="en-US" sz="1800" dirty="0"/>
              <a:t>– </a:t>
            </a:r>
            <a:r>
              <a:rPr lang="en-US" altLang="en-US" sz="1800" b="1" dirty="0"/>
              <a:t>Stacking</a:t>
            </a:r>
            <a:r>
              <a:rPr lang="en-US" altLang="en-US" sz="1800" dirty="0"/>
              <a:t>:</a:t>
            </a:r>
          </a:p>
          <a:p>
            <a:pPr marL="0" indent="0">
              <a:buNone/>
            </a:pPr>
            <a:endParaRPr lang="en-IN" sz="1400" dirty="0"/>
          </a:p>
          <a:p>
            <a:pPr marL="0" indent="0">
              <a:buNone/>
            </a:pPr>
            <a:r>
              <a:rPr lang="en-US" sz="1800" dirty="0"/>
              <a:t>Lab- 10  Improve defaulter prediction of the decision tree using Stacking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Description – Sample data is available at local file system as credit.csv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The dataset has 16 attributes described at  </a:t>
            </a:r>
            <a:r>
              <a:rPr lang="en-US" sz="1800" dirty="0">
                <a:hlinkClick r:id="rId3"/>
              </a:rPr>
              <a:t>https://archive.ics.uci.edu/ml/datasets/statlog+(german+credit+data)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 or in the </a:t>
            </a:r>
            <a:r>
              <a:rPr lang="en-US" sz="1800" u="sng" dirty="0"/>
              <a:t>notes page </a:t>
            </a:r>
            <a:r>
              <a:rPr lang="en-US" sz="1800" dirty="0"/>
              <a:t>of this slide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0F9BD4-1AD8-49D5-81AC-5AD44146A39D}"/>
              </a:ext>
            </a:extLst>
          </p:cNvPr>
          <p:cNvSpPr txBox="1"/>
          <p:nvPr/>
        </p:nvSpPr>
        <p:spPr>
          <a:xfrm>
            <a:off x="4495800" y="60198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</a:rPr>
              <a:t>Sol: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Stacking+</a:t>
            </a:r>
            <a:r>
              <a:rPr lang="en-US" sz="1600" dirty="0" err="1">
                <a:solidFill>
                  <a:srgbClr val="000000"/>
                </a:solidFill>
              </a:rPr>
              <a:t>Credit+Decision+Tree.ipynb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971293"/>
      </p:ext>
    </p:extLst>
  </p:cSld>
  <p:clrMapOvr>
    <a:masterClrMapping/>
  </p:clrMapOvr>
  <p:transition spd="med">
    <p:wipe dir="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967E23-0EE6-4DAF-9DCD-F20AE6FD2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95400"/>
            <a:ext cx="6248400" cy="15024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BBDAC2-283D-4407-AF19-FB04E0571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048000"/>
            <a:ext cx="3598131" cy="31242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BEB4B6-964F-4D3D-8655-782F6FBE3CFA}"/>
              </a:ext>
            </a:extLst>
          </p:cNvPr>
          <p:cNvCxnSpPr>
            <a:cxnSpLocks/>
          </p:cNvCxnSpPr>
          <p:nvPr/>
        </p:nvCxnSpPr>
        <p:spPr>
          <a:xfrm flipV="1">
            <a:off x="1371600" y="3505200"/>
            <a:ext cx="3200400" cy="220980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8E97B18-0625-4B17-B137-08D699DC0C7C}"/>
              </a:ext>
            </a:extLst>
          </p:cNvPr>
          <p:cNvSpPr txBox="1"/>
          <p:nvPr/>
        </p:nvSpPr>
        <p:spPr>
          <a:xfrm>
            <a:off x="4659762" y="3048000"/>
            <a:ext cx="44080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For each data point x, we have the observed value y and several predictions y suppose K (number of lines)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Compute the average prediction h. 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Estimate bias as ( h – y) 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Estimate variance as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Σ k (y k – h ) 2/(K – 1) 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Assume noise is 0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723A13-66A5-4675-9C82-88E8B840E327}"/>
              </a:ext>
            </a:extLst>
          </p:cNvPr>
          <p:cNvSpPr txBox="1"/>
          <p:nvPr/>
        </p:nvSpPr>
        <p:spPr>
          <a:xfrm>
            <a:off x="990600" y="457200"/>
            <a:ext cx="7239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Bias Variance Decomposition</a:t>
            </a:r>
          </a:p>
        </p:txBody>
      </p:sp>
    </p:spTree>
    <p:extLst>
      <p:ext uri="{BB962C8B-B14F-4D97-AF65-F5344CB8AC3E}">
        <p14:creationId xmlns:p14="http://schemas.microsoft.com/office/powerpoint/2010/main" val="558892341"/>
      </p:ext>
    </p:extLst>
  </p:cSld>
  <p:clrMapOvr>
    <a:masterClrMapping/>
  </p:clrMapOvr>
  <p:transition spd="med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203196" y="1066800"/>
            <a:ext cx="8795664" cy="3194721"/>
          </a:xfrm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US" altLang="en-US" sz="1800" u="sng" dirty="0">
                <a:latin typeface="Arial" charset="0"/>
              </a:rPr>
              <a:t>Ensemble Methods </a:t>
            </a:r>
            <a:r>
              <a:rPr lang="en-US" altLang="en-US" sz="1800" dirty="0">
                <a:latin typeface="Arial" charset="0"/>
              </a:rPr>
              <a:t>-</a:t>
            </a:r>
            <a:endParaRPr lang="en-IN" sz="1600" dirty="0"/>
          </a:p>
          <a:p>
            <a:pPr marL="342900" indent="-342900">
              <a:buFont typeface="+mj-lt"/>
              <a:buAutoNum type="arabicPeriod" startAt="4"/>
            </a:pPr>
            <a:r>
              <a:rPr lang="en-US" sz="1800" dirty="0"/>
              <a:t>In some parts of the feature space, the different instances produce similar results for e.g. in the extreme regions</a:t>
            </a:r>
          </a:p>
          <a:p>
            <a:pPr marL="342900" indent="-342900">
              <a:buFont typeface="+mj-lt"/>
              <a:buAutoNum type="arabicPeriod" startAt="4"/>
            </a:pPr>
            <a:endParaRPr lang="en-US" sz="1800" dirty="0"/>
          </a:p>
          <a:p>
            <a:pPr marL="342900" indent="-342900">
              <a:buFont typeface="+mj-lt"/>
              <a:buAutoNum type="arabicPeriod" startAt="4"/>
            </a:pPr>
            <a:r>
              <a:rPr lang="en-US" sz="1800" dirty="0"/>
              <a:t>In regions where the data points from different  classes overlap, the instances give different results</a:t>
            </a:r>
          </a:p>
          <a:p>
            <a:pPr marL="342900" indent="-342900">
              <a:buFont typeface="+mj-lt"/>
              <a:buAutoNum type="arabicPeriod" startAt="4"/>
            </a:pPr>
            <a:endParaRPr lang="en-US" sz="1800" dirty="0"/>
          </a:p>
          <a:p>
            <a:pPr marL="342900" indent="-342900">
              <a:buFont typeface="+mj-lt"/>
              <a:buAutoNum type="arabicPeriod" startAt="4"/>
            </a:pPr>
            <a:r>
              <a:rPr lang="en-US" sz="1800" dirty="0"/>
              <a:t>Thus by using information from all the instances, may give overall better result than individual instances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182276" name="AutoShape 4" descr="Image result for Euclidean distance formul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9138818"/>
      </p:ext>
    </p:extLst>
  </p:cSld>
  <p:clrMapOvr>
    <a:masterClrMapping/>
  </p:clrMapOvr>
  <p:transition spd="med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203196" y="1066800"/>
            <a:ext cx="8795664" cy="4031873"/>
          </a:xfrm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US" altLang="en-US" sz="1800" u="sng" dirty="0">
                <a:latin typeface="Arial" charset="0"/>
              </a:rPr>
              <a:t>Ensemble Methods </a:t>
            </a:r>
            <a:r>
              <a:rPr lang="en-US" altLang="en-US" sz="1800" dirty="0">
                <a:latin typeface="Arial" charset="0"/>
              </a:rPr>
              <a:t>-</a:t>
            </a:r>
            <a:endParaRPr lang="en-IN" sz="16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To ensure each learner gets to see slightly different data can be done in many ways</a:t>
            </a:r>
          </a:p>
          <a:p>
            <a:pPr marL="854075" lvl="1" indent="-342900">
              <a:buFont typeface="+mj-lt"/>
              <a:buAutoNum type="alphaLcPeriod"/>
            </a:pPr>
            <a:r>
              <a:rPr lang="en-US" sz="1600" dirty="0"/>
              <a:t>Random sampling with replacement (Bootstrapping / sampling with replacement)</a:t>
            </a:r>
          </a:p>
          <a:p>
            <a:pPr marL="854075" lvl="1" indent="-342900">
              <a:buFont typeface="+mj-lt"/>
              <a:buAutoNum type="alphaLcPeriod"/>
            </a:pPr>
            <a:r>
              <a:rPr lang="en-US" sz="1600" dirty="0"/>
              <a:t>By adjusting the weights assigned to each data point to force an instance to focus on certain data points more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Only Random Forest ensemble technique is designed only for decision Tree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For other ensemble methods,  each instance in the meta model can be build out of different algorithm. For instance </a:t>
            </a:r>
            <a:r>
              <a:rPr lang="en-US" sz="1800" dirty="0" err="1"/>
              <a:t>DecisionTree</a:t>
            </a:r>
            <a:r>
              <a:rPr lang="en-US" sz="1800" dirty="0"/>
              <a:t>, Naïve Bayes, Support Vector Machine.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</p:txBody>
      </p:sp>
      <p:sp>
        <p:nvSpPr>
          <p:cNvPr id="182276" name="AutoShape 4" descr="Image result for Euclidean distance formul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8698797"/>
      </p:ext>
    </p:extLst>
  </p:cSld>
  <p:clrMapOvr>
    <a:masterClrMapping/>
  </p:clrMapOvr>
  <p:transition spd="med"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D15F40-2606-445A-8383-4BE0E9531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71628"/>
      </p:ext>
    </p:extLst>
  </p:cSld>
  <p:clrMapOvr>
    <a:masterClrMapping/>
  </p:clrMapOvr>
  <p:transition spd="med">
    <p:wipe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A45AF6-619A-4C1A-ACA7-65B544377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52266"/>
      </p:ext>
    </p:extLst>
  </p:cSld>
  <p:clrMapOvr>
    <a:masterClrMapping/>
  </p:clrMapOvr>
  <p:transition spd="med">
    <p:wipe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FFFD8B9-F154-4BD1-A99F-710B94059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0"/>
            <a:ext cx="9105900" cy="680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554348"/>
      </p:ext>
    </p:extLst>
  </p:cSld>
  <p:clrMapOvr>
    <a:masterClrMapping/>
  </p:clrMapOvr>
  <p:transition spd="med">
    <p:wipe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AB01A9-2726-42C1-B5D8-C531368B6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68580"/>
            <a:ext cx="9067800" cy="676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93819"/>
      </p:ext>
    </p:extLst>
  </p:cSld>
  <p:clrMapOvr>
    <a:masterClrMapping/>
  </p:clrMapOvr>
  <p:transition spd="med"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3D767D-C80D-4125-91AC-E8A89DD44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" y="0"/>
            <a:ext cx="9117330" cy="679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19445"/>
      </p:ext>
    </p:extLst>
  </p:cSld>
  <p:clrMapOvr>
    <a:masterClrMapping/>
  </p:clrMapOvr>
  <p:transition spd="med">
    <p:wipe dir="d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Office Theme">
  <a:themeElements>
    <a:clrScheme name="Wipro Master Colors">
      <a:dk1>
        <a:sysClr val="windowText" lastClr="000000"/>
      </a:dk1>
      <a:lt1>
        <a:srgbClr val="FFFFFF"/>
      </a:lt1>
      <a:dk2>
        <a:srgbClr val="3C3D48"/>
      </a:dk2>
      <a:lt2>
        <a:srgbClr val="CFD0D7"/>
      </a:lt2>
      <a:accent1>
        <a:srgbClr val="03A2DF"/>
      </a:accent1>
      <a:accent2>
        <a:srgbClr val="81C240"/>
      </a:accent2>
      <a:accent3>
        <a:srgbClr val="A757A0"/>
      </a:accent3>
      <a:accent4>
        <a:srgbClr val="FECD07"/>
      </a:accent4>
      <a:accent5>
        <a:srgbClr val="EE2D30"/>
      </a:accent5>
      <a:accent6>
        <a:srgbClr val="A1A2B1"/>
      </a:accent6>
      <a:hlink>
        <a:srgbClr val="81C240"/>
      </a:hlink>
      <a:folHlink>
        <a:srgbClr val="68CFF4"/>
      </a:folHlink>
    </a:clrScheme>
    <a:fontScheme name="WIPRO PPT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solidFill>
              <a:schemeClr val="tx1">
                <a:lumMod val="50000"/>
                <a:lumOff val="50000"/>
              </a:schemeClr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67267</TotalTime>
  <Words>1794</Words>
  <Application>Microsoft Office PowerPoint</Application>
  <PresentationFormat>On-screen Show (4:3)</PresentationFormat>
  <Paragraphs>222</Paragraphs>
  <Slides>29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Gill Sans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Wipro Limited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ThemeGallery PowerTemplate</dc:title>
  <dc:creator>Valued Customer</dc:creator>
  <cp:lastModifiedBy>mukhiya1972@outlook.com</cp:lastModifiedBy>
  <cp:revision>1676</cp:revision>
  <dcterms:created xsi:type="dcterms:W3CDTF">2012-11-25T06:27:51Z</dcterms:created>
  <dcterms:modified xsi:type="dcterms:W3CDTF">2018-10-13T01:51:31Z</dcterms:modified>
</cp:coreProperties>
</file>